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0" r:id="rId3"/>
    <p:sldId id="258" r:id="rId4"/>
    <p:sldId id="263" r:id="rId5"/>
    <p:sldId id="262" r:id="rId6"/>
    <p:sldId id="259" r:id="rId7"/>
    <p:sldId id="273" r:id="rId8"/>
    <p:sldId id="269" r:id="rId9"/>
    <p:sldId id="268" r:id="rId10"/>
    <p:sldId id="274" r:id="rId11"/>
    <p:sldId id="270" r:id="rId12"/>
    <p:sldId id="271" r:id="rId13"/>
    <p:sldId id="267"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Wilkie"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62338" autoAdjust="0"/>
  </p:normalViewPr>
  <p:slideViewPr>
    <p:cSldViewPr snapToGrid="0" showGuides="1">
      <p:cViewPr varScale="1">
        <p:scale>
          <a:sx n="41" d="100"/>
          <a:sy n="41" d="100"/>
        </p:scale>
        <p:origin x="183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3E08F-3DD6-4C72-AA58-10F54A1FF7E7}" type="datetimeFigureOut">
              <a:rPr lang="en-GB" smtClean="0"/>
              <a:t>23/01/2018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59171-BA2A-46EB-8928-27DC4FF57F89}" type="slidenum">
              <a:rPr lang="en-GB" smtClean="0"/>
              <a:t>‹#›</a:t>
            </a:fld>
            <a:endParaRPr lang="en-GB"/>
          </a:p>
        </p:txBody>
      </p:sp>
    </p:spTree>
    <p:extLst>
      <p:ext uri="{BB962C8B-B14F-4D97-AF65-F5344CB8AC3E}">
        <p14:creationId xmlns:p14="http://schemas.microsoft.com/office/powerpoint/2010/main" val="317643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E34CA-07B5-461D-A8DA-C0C05303A7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69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2060"/>
                </a:solidFill>
              </a:rPr>
              <a:t>desired outcome and targeted behaviour goals. We want ‘J’ to have improved well-being outcome and overcome the barrier to spend more time in her chosen place </a:t>
            </a:r>
          </a:p>
          <a:p>
            <a:pPr marL="171450" indent="-171450">
              <a:buFont typeface="Arial" panose="020B0604020202020204" pitchFamily="34" charset="0"/>
              <a:buChar char="•"/>
            </a:pPr>
            <a:r>
              <a:rPr lang="en-GB" sz="1200" dirty="0">
                <a:solidFill>
                  <a:srgbClr val="002060"/>
                </a:solidFill>
              </a:rPr>
              <a:t>This barrier fits in with the </a:t>
            </a:r>
            <a:r>
              <a:rPr lang="en-GB" sz="1200" b="1" dirty="0">
                <a:solidFill>
                  <a:srgbClr val="002060"/>
                </a:solidFill>
              </a:rPr>
              <a:t>Motivation </a:t>
            </a:r>
            <a:r>
              <a:rPr lang="en-GB" sz="1200" dirty="0">
                <a:solidFill>
                  <a:srgbClr val="002060"/>
                </a:solidFill>
              </a:rPr>
              <a:t>component (Reflective process) of the COM B model (reflective) . J’s concerns about her physical abilities changing with age effect her capacity to engage with her garden,  </a:t>
            </a:r>
          </a:p>
          <a:p>
            <a:pPr marL="171450" indent="-171450">
              <a:buFont typeface="Arial" panose="020B0604020202020204" pitchFamily="34" charset="0"/>
              <a:buChar char="•"/>
            </a:pPr>
            <a:r>
              <a:rPr lang="en-GB" sz="1200" dirty="0">
                <a:solidFill>
                  <a:srgbClr val="002060"/>
                </a:solidFill>
              </a:rPr>
              <a:t>The behaviour change wheel links this component of the COM B to  as they are likely to be appropriate forms of intervention</a:t>
            </a:r>
          </a:p>
          <a:p>
            <a:endParaRPr lang="en-GB" dirty="0"/>
          </a:p>
        </p:txBody>
      </p:sp>
      <p:sp>
        <p:nvSpPr>
          <p:cNvPr id="4" name="Slide Number Placeholder 3"/>
          <p:cNvSpPr>
            <a:spLocks noGrp="1"/>
          </p:cNvSpPr>
          <p:nvPr>
            <p:ph type="sldNum" sz="quarter" idx="10"/>
          </p:nvPr>
        </p:nvSpPr>
        <p:spPr/>
        <p:txBody>
          <a:bodyPr/>
          <a:lstStyle/>
          <a:p>
            <a:fld id="{39B59171-BA2A-46EB-8928-27DC4FF57F89}" type="slidenum">
              <a:rPr lang="en-GB" smtClean="0"/>
              <a:t>11</a:t>
            </a:fld>
            <a:endParaRPr lang="en-GB"/>
          </a:p>
        </p:txBody>
      </p:sp>
    </p:spTree>
    <p:extLst>
      <p:ext uri="{BB962C8B-B14F-4D97-AF65-F5344CB8AC3E}">
        <p14:creationId xmlns:p14="http://schemas.microsoft.com/office/powerpoint/2010/main" val="148378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Coercion – increased expectation of punishment or cost </a:t>
            </a:r>
            <a:r>
              <a:rPr lang="en-GB"/>
              <a:t>- </a:t>
            </a:r>
            <a:endParaRPr lang="en-GB" dirty="0"/>
          </a:p>
          <a:p>
            <a:r>
              <a:rPr lang="en-GB" dirty="0"/>
              <a:t>Training – imparting skills</a:t>
            </a:r>
          </a:p>
        </p:txBody>
      </p:sp>
      <p:sp>
        <p:nvSpPr>
          <p:cNvPr id="4" name="Slide Number Placeholder 3"/>
          <p:cNvSpPr>
            <a:spLocks noGrp="1"/>
          </p:cNvSpPr>
          <p:nvPr>
            <p:ph type="sldNum" sz="quarter" idx="10"/>
          </p:nvPr>
        </p:nvSpPr>
        <p:spPr/>
        <p:txBody>
          <a:bodyPr/>
          <a:lstStyle/>
          <a:p>
            <a:fld id="{39B59171-BA2A-46EB-8928-27DC4FF57F89}" type="slidenum">
              <a:rPr lang="en-GB" smtClean="0"/>
              <a:t>12</a:t>
            </a:fld>
            <a:endParaRPr lang="en-GB"/>
          </a:p>
        </p:txBody>
      </p:sp>
    </p:spTree>
    <p:extLst>
      <p:ext uri="{BB962C8B-B14F-4D97-AF65-F5344CB8AC3E}">
        <p14:creationId xmlns:p14="http://schemas.microsoft.com/office/powerpoint/2010/main" val="187084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B59171-BA2A-46EB-8928-27DC4FF57F89}" type="slidenum">
              <a:rPr lang="en-GB" smtClean="0"/>
              <a:t>13</a:t>
            </a:fld>
            <a:endParaRPr lang="en-GB"/>
          </a:p>
        </p:txBody>
      </p:sp>
    </p:spTree>
    <p:extLst>
      <p:ext uri="{BB962C8B-B14F-4D97-AF65-F5344CB8AC3E}">
        <p14:creationId xmlns:p14="http://schemas.microsoft.com/office/powerpoint/2010/main" val="332982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Opportunities to understand sources of well-being are important – Environmental Psychology has always sought to better understand the impact we have on environments but also the impact our environments have on us. The aim of this research was to explore the potential for places to enhance or maintain our well-being</a:t>
            </a:r>
          </a:p>
          <a:p>
            <a:r>
              <a:rPr lang="en-GB" dirty="0"/>
              <a:t> </a:t>
            </a:r>
          </a:p>
        </p:txBody>
      </p:sp>
      <p:sp>
        <p:nvSpPr>
          <p:cNvPr id="4" name="Slide Number Placeholder 3"/>
          <p:cNvSpPr>
            <a:spLocks noGrp="1"/>
          </p:cNvSpPr>
          <p:nvPr>
            <p:ph type="sldNum" sz="quarter" idx="10"/>
          </p:nvPr>
        </p:nvSpPr>
        <p:spPr/>
        <p:txBody>
          <a:bodyPr/>
          <a:lstStyle/>
          <a:p>
            <a:fld id="{4A2E34CA-07B5-461D-A8DA-C0C05303A703}" type="slidenum">
              <a:rPr lang="en-GB" smtClean="0"/>
              <a:t>3</a:t>
            </a:fld>
            <a:endParaRPr lang="en-GB"/>
          </a:p>
        </p:txBody>
      </p:sp>
    </p:spTree>
    <p:extLst>
      <p:ext uri="{BB962C8B-B14F-4D97-AF65-F5344CB8AC3E}">
        <p14:creationId xmlns:p14="http://schemas.microsoft.com/office/powerpoint/2010/main" val="321142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advantage of positioning the findings within theoretical frameworks is that we can compare research more readily but also can lead to considering how we can change behaviour in a way that could lead to improved well-being - Michie et al (2011) developed the behaviour change wheel that helps to consider how difference behaviour change strategies tie in with the COM B model. It was developed in part to clarify the differences between policy and intervention and keep the focus on context. The barriers and facilitators an individual has can be mapped onto the COM B model and then provide an indication of interventions that are more likely to be appropriate. So if we want to embrace notions of ‘social prescribing’ (e.g. care farming, green gyms) highlighted in the 2018 green future plan we need to optimise the suitability and effectiveness of interventions that have at their heart people-place relations. </a:t>
            </a:r>
          </a:p>
          <a:p>
            <a:endParaRPr lang="en-GB" dirty="0"/>
          </a:p>
        </p:txBody>
      </p:sp>
      <p:sp>
        <p:nvSpPr>
          <p:cNvPr id="4" name="Slide Number Placeholder 3"/>
          <p:cNvSpPr>
            <a:spLocks noGrp="1"/>
          </p:cNvSpPr>
          <p:nvPr>
            <p:ph type="sldNum" sz="quarter" idx="10"/>
          </p:nvPr>
        </p:nvSpPr>
        <p:spPr/>
        <p:txBody>
          <a:bodyPr/>
          <a:lstStyle/>
          <a:p>
            <a:fld id="{39B59171-BA2A-46EB-8928-27DC4FF57F89}" type="slidenum">
              <a:rPr lang="en-GB" smtClean="0"/>
              <a:t>4</a:t>
            </a:fld>
            <a:endParaRPr lang="en-GB"/>
          </a:p>
        </p:txBody>
      </p:sp>
    </p:spTree>
    <p:extLst>
      <p:ext uri="{BB962C8B-B14F-4D97-AF65-F5344CB8AC3E}">
        <p14:creationId xmlns:p14="http://schemas.microsoft.com/office/powerpoint/2010/main" val="344716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barriers and facilitators a person reports when asked to reflect on enhancing places may impact on them spending time in these places and</a:t>
            </a:r>
            <a:r>
              <a:rPr lang="en-GB" baseline="0" dirty="0"/>
              <a:t> this may impact on opportunities for improved well-being. This behaviour can </a:t>
            </a:r>
            <a:r>
              <a:rPr lang="en-GB" dirty="0"/>
              <a:t>be interpreted in terms of the COM B components. We may be able to identify which components are most pertinent for a specific individual. This may help us understand better factors impacting on health behaviour (in this</a:t>
            </a:r>
            <a:r>
              <a:rPr lang="en-GB" baseline="0" dirty="0"/>
              <a:t> example </a:t>
            </a:r>
            <a:r>
              <a:rPr lang="en-GB" dirty="0"/>
              <a:t>use of enhancing places). </a:t>
            </a:r>
          </a:p>
          <a:p>
            <a:r>
              <a:rPr lang="en-GB" dirty="0"/>
              <a:t>Capability –capacity to engage, including knowledge and skills</a:t>
            </a:r>
          </a:p>
          <a:p>
            <a:r>
              <a:rPr lang="en-GB" dirty="0"/>
              <a:t>Motivation – processes</a:t>
            </a:r>
            <a:r>
              <a:rPr lang="en-GB" baseline="0" dirty="0"/>
              <a:t> that energize and direct behaviour  including innate disposition and conditioning</a:t>
            </a:r>
          </a:p>
          <a:p>
            <a:r>
              <a:rPr lang="en-GB" baseline="0" dirty="0"/>
              <a:t>Opportunity – factors outside the individual that make behaviour possible  - this is the context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E34CA-07B5-461D-A8DA-C0C05303A7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89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qualitative study on a small sample, the aim of the research is to offer a rich interpretation of people perceptions of spending time in places they felt in some way maintained or enhanced their well-being. Gender of sample 12 women, 8 men, aged 25-44 n=7, 45-64 n=5, 65+ n=8</a:t>
            </a:r>
          </a:p>
          <a:p>
            <a:r>
              <a:rPr lang="en-GB" dirty="0"/>
              <a:t>ITA codes the data to identify themes and subthemes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E34CA-07B5-461D-A8DA-C0C05303A7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92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very broad range of places (especially given the small sample) well beyond the ‘traditional’ green/UGS/Urban TOP categories. Focus in recent years is the positive impact of ‘natural’ spaces for example the recent government  ‘A green future’ 25yr environment plan states that “Spending time in the natural environment – as a resident or a visitor – improves our mental health and feelings of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“Connecting more people with the environment will promote greater well-being. “ Theresa May 2018</a:t>
            </a:r>
            <a:endParaRPr lang="en-GB" dirty="0"/>
          </a:p>
          <a:p>
            <a:r>
              <a:rPr lang="en-GB" dirty="0"/>
              <a:t>but clear even from this small scale study that if our aim is to look at ways to maintain or improve well-being we need to keep an open mind as to the places people perceive as enhancing. </a:t>
            </a:r>
          </a:p>
        </p:txBody>
      </p:sp>
      <p:sp>
        <p:nvSpPr>
          <p:cNvPr id="4" name="Slide Number Placeholder 3"/>
          <p:cNvSpPr>
            <a:spLocks noGrp="1"/>
          </p:cNvSpPr>
          <p:nvPr>
            <p:ph type="sldNum" sz="quarter" idx="10"/>
          </p:nvPr>
        </p:nvSpPr>
        <p:spPr/>
        <p:txBody>
          <a:bodyPr/>
          <a:lstStyle/>
          <a:p>
            <a:fld id="{4A2E34CA-07B5-461D-A8DA-C0C05303A703}" type="slidenum">
              <a:rPr lang="en-GB" smtClean="0"/>
              <a:t>7</a:t>
            </a:fld>
            <a:endParaRPr lang="en-GB"/>
          </a:p>
        </p:txBody>
      </p:sp>
    </p:spTree>
    <p:extLst>
      <p:ext uri="{BB962C8B-B14F-4D97-AF65-F5344CB8AC3E}">
        <p14:creationId xmlns:p14="http://schemas.microsoft.com/office/powerpoint/2010/main" val="15709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facilitators I mean factors individuals thought of as in some way allowing or supporting their access to places they felt maintained or improved their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Overall there were fewer examples of explicit facilitators mentioned.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many cases these were just the absence of the barriers (e.g. time or skills). Some factors can be considered as continuums ( e.g. fitness,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case 3 main themes were identified – EXAMPLES of subthemes are provided with supporting data extract.</a:t>
            </a:r>
          </a:p>
          <a:p>
            <a:endParaRPr lang="en-GB" dirty="0"/>
          </a:p>
        </p:txBody>
      </p:sp>
      <p:sp>
        <p:nvSpPr>
          <p:cNvPr id="4" name="Slide Number Placeholder 3"/>
          <p:cNvSpPr>
            <a:spLocks noGrp="1"/>
          </p:cNvSpPr>
          <p:nvPr>
            <p:ph type="sldNum" sz="quarter" idx="10"/>
          </p:nvPr>
        </p:nvSpPr>
        <p:spPr/>
        <p:txBody>
          <a:bodyPr/>
          <a:lstStyle/>
          <a:p>
            <a:fld id="{39B59171-BA2A-46EB-8928-27DC4FF57F89}" type="slidenum">
              <a:rPr lang="en-GB" smtClean="0"/>
              <a:t>8</a:t>
            </a:fld>
            <a:endParaRPr lang="en-GB"/>
          </a:p>
        </p:txBody>
      </p:sp>
    </p:spTree>
    <p:extLst>
      <p:ext uri="{BB962C8B-B14F-4D97-AF65-F5344CB8AC3E}">
        <p14:creationId xmlns:p14="http://schemas.microsoft.com/office/powerpoint/2010/main" val="351377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barriers I mean factors individuals thought of (real or imagined) as in some way preventing or limiting their access to places they felt maintained or improved their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Through the Inductive process 4 main themes were created that I felt best reflected the data corpus</a:t>
            </a:r>
          </a:p>
          <a:p>
            <a:endParaRPr lang="en-GB" dirty="0"/>
          </a:p>
        </p:txBody>
      </p:sp>
      <p:sp>
        <p:nvSpPr>
          <p:cNvPr id="4" name="Slide Number Placeholder 3"/>
          <p:cNvSpPr>
            <a:spLocks noGrp="1"/>
          </p:cNvSpPr>
          <p:nvPr>
            <p:ph type="sldNum" sz="quarter" idx="10"/>
          </p:nvPr>
        </p:nvSpPr>
        <p:spPr/>
        <p:txBody>
          <a:bodyPr/>
          <a:lstStyle/>
          <a:p>
            <a:fld id="{39B59171-BA2A-46EB-8928-27DC4FF57F89}" type="slidenum">
              <a:rPr lang="en-GB" smtClean="0"/>
              <a:t>9</a:t>
            </a:fld>
            <a:endParaRPr lang="en-GB"/>
          </a:p>
        </p:txBody>
      </p:sp>
    </p:spTree>
    <p:extLst>
      <p:ext uri="{BB962C8B-B14F-4D97-AF65-F5344CB8AC3E}">
        <p14:creationId xmlns:p14="http://schemas.microsoft.com/office/powerpoint/2010/main" val="228259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barriers and facilitators a person reports may impact on them spending time in these places and</a:t>
            </a:r>
            <a:r>
              <a:rPr lang="en-GB" baseline="0" dirty="0"/>
              <a:t> this may impact on opportunities for improved well-being. This behaviour can </a:t>
            </a:r>
            <a:r>
              <a:rPr lang="en-GB" dirty="0"/>
              <a:t>be interpreted in terms of the COM B components. We may be able to identify which components are most pertinent for a specific individual. This may help us understand better factors impacting on health behaviour (in this</a:t>
            </a:r>
            <a:r>
              <a:rPr lang="en-GB" baseline="0" dirty="0"/>
              <a:t> example </a:t>
            </a:r>
            <a:r>
              <a:rPr lang="en-GB" dirty="0"/>
              <a:t>use of enhancing places). </a:t>
            </a:r>
          </a:p>
          <a:p>
            <a:r>
              <a:rPr lang="en-GB" dirty="0"/>
              <a:t>Capability –capacity to engage, including knowledge and skills</a:t>
            </a:r>
          </a:p>
          <a:p>
            <a:r>
              <a:rPr lang="en-GB" dirty="0"/>
              <a:t>Motivation – processes</a:t>
            </a:r>
            <a:r>
              <a:rPr lang="en-GB" baseline="0" dirty="0"/>
              <a:t> that energize and direct behaviour  including innate disposition and conditioning</a:t>
            </a:r>
          </a:p>
          <a:p>
            <a:r>
              <a:rPr lang="en-GB" baseline="0" dirty="0"/>
              <a:t>Opportunity – factors outside the individual that make behaviour possible  - this is the context</a:t>
            </a:r>
            <a:endParaRPr lang="en-GB" dirty="0"/>
          </a:p>
          <a:p>
            <a:endParaRPr lang="en-GB" dirty="0"/>
          </a:p>
          <a:p>
            <a:r>
              <a:rPr lang="en-GB" dirty="0"/>
              <a:t>Route finding –coded within the theme of ‘physical access’ – mapped onto Psychological capabilities </a:t>
            </a:r>
            <a:r>
              <a:rPr lang="en-GB" b="1" dirty="0"/>
              <a:t>C</a:t>
            </a:r>
            <a:r>
              <a:rPr lang="en-GB" dirty="0"/>
              <a:t> (knowledge, memory and skills)</a:t>
            </a:r>
          </a:p>
          <a:p>
            <a:r>
              <a:rPr lang="en-GB" dirty="0"/>
              <a:t>Effect of aging – coded theme ‘Perceived ability’ – mapped onto Reflective process </a:t>
            </a:r>
            <a:r>
              <a:rPr lang="en-GB" b="1" dirty="0"/>
              <a:t>M</a:t>
            </a:r>
            <a:r>
              <a:rPr lang="en-GB" dirty="0"/>
              <a:t> (belief about capabilities, optimism/pessimism)</a:t>
            </a:r>
          </a:p>
          <a:p>
            <a:r>
              <a:rPr lang="en-GB" dirty="0"/>
              <a:t>Group membership – coded within ‘Social Factors’ – mapped onto Social environment </a:t>
            </a:r>
            <a:r>
              <a:rPr lang="en-GB" b="1" dirty="0"/>
              <a:t>O</a:t>
            </a:r>
            <a:r>
              <a:rPr lang="en-GB" dirty="0"/>
              <a:t> (social influence, social support, group id)</a:t>
            </a:r>
          </a:p>
        </p:txBody>
      </p:sp>
      <p:sp>
        <p:nvSpPr>
          <p:cNvPr id="4" name="Slide Number Placeholder 3"/>
          <p:cNvSpPr>
            <a:spLocks noGrp="1"/>
          </p:cNvSpPr>
          <p:nvPr>
            <p:ph type="sldNum" sz="quarter" idx="10"/>
          </p:nvPr>
        </p:nvSpPr>
        <p:spPr/>
        <p:txBody>
          <a:bodyPr/>
          <a:lstStyle/>
          <a:p>
            <a:fld id="{39B59171-BA2A-46EB-8928-27DC4FF57F89}" type="slidenum">
              <a:rPr lang="en-GB" smtClean="0"/>
              <a:t>10</a:t>
            </a:fld>
            <a:endParaRPr lang="en-GB"/>
          </a:p>
        </p:txBody>
      </p:sp>
    </p:spTree>
    <p:extLst>
      <p:ext uri="{BB962C8B-B14F-4D97-AF65-F5344CB8AC3E}">
        <p14:creationId xmlns:p14="http://schemas.microsoft.com/office/powerpoint/2010/main" val="30585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DE5F-FBD5-4E59-93A9-53B027010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1BAF45-C099-4102-AD49-BF75B47AF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9546EC-B13F-40A4-BBD7-2704BBAFCCB0}"/>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5" name="Footer Placeholder 4">
            <a:extLst>
              <a:ext uri="{FF2B5EF4-FFF2-40B4-BE49-F238E27FC236}">
                <a16:creationId xmlns:a16="http://schemas.microsoft.com/office/drawing/2014/main" id="{7EC88D39-A2B6-4AF1-9453-86B07C59FF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CEB0E9-437E-4D6B-9FA3-50DAC2B1136A}"/>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284902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0798-A16B-4C94-872B-A2537BE4FF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0B84FA-CCA6-42E4-BF3E-DA8E30FE3E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70D5B9-158A-48FF-AE6B-446D8B49FB1E}"/>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5" name="Footer Placeholder 4">
            <a:extLst>
              <a:ext uri="{FF2B5EF4-FFF2-40B4-BE49-F238E27FC236}">
                <a16:creationId xmlns:a16="http://schemas.microsoft.com/office/drawing/2014/main" id="{FBC98157-A720-4F8C-A475-64C0C979D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4D07F0-F94A-4BC4-93FE-C510DA9A7D7D}"/>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103782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A08071-3EA8-480E-8E83-559335FAF1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C7C44D-4613-485D-B295-567F35E48E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2F5D8-2AA7-4CA9-82BC-ECC35EA2BAB2}"/>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5" name="Footer Placeholder 4">
            <a:extLst>
              <a:ext uri="{FF2B5EF4-FFF2-40B4-BE49-F238E27FC236}">
                <a16:creationId xmlns:a16="http://schemas.microsoft.com/office/drawing/2014/main" id="{93CC685C-B115-4B8A-84FE-50EED70BCE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BA3835-D8AB-48E1-8D84-298AEC7D9397}"/>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395526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9B1B-9354-4056-8EA3-5638EADF31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794ACC-5FDA-421A-B427-EC3ACCDB63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5987F7-5025-49F1-A2D9-AE963D2CB3AC}"/>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5" name="Footer Placeholder 4">
            <a:extLst>
              <a:ext uri="{FF2B5EF4-FFF2-40B4-BE49-F238E27FC236}">
                <a16:creationId xmlns:a16="http://schemas.microsoft.com/office/drawing/2014/main" id="{6E261C36-B25F-408F-8D1F-65A0CCD57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5E2673-8875-4009-AD1A-B9609F448C5E}"/>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89838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47DD-0C6B-4436-9A24-305625C62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63197F-C8A8-4A85-B246-F1696930C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C6B1AC-BD8E-431D-AC32-9AFF955CF982}"/>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5" name="Footer Placeholder 4">
            <a:extLst>
              <a:ext uri="{FF2B5EF4-FFF2-40B4-BE49-F238E27FC236}">
                <a16:creationId xmlns:a16="http://schemas.microsoft.com/office/drawing/2014/main" id="{F53C5A37-C71E-4AF3-AD1A-872E0D77D0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C4553E-81E9-4545-9E6D-4E6FD32F5EF5}"/>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397031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58B1-8126-4B44-A6A2-A7ACE62404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1ED153-35B2-4B90-955C-D64726105F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2A5439-CBF3-44FE-A2E8-D54542F59B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2D74A9-99B7-4088-897A-6DF85E706A7D}"/>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6" name="Footer Placeholder 5">
            <a:extLst>
              <a:ext uri="{FF2B5EF4-FFF2-40B4-BE49-F238E27FC236}">
                <a16:creationId xmlns:a16="http://schemas.microsoft.com/office/drawing/2014/main" id="{3717E704-8066-426C-8436-460276CD9E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43C62-F1D4-4543-8F45-845722C7C523}"/>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14812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2B05-5D85-4C69-83BD-9F1AA08729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D975D7-B14C-4B70-89B9-3379B1370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EB200A-00E2-44DD-85B4-14D4E03A60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8D3289-4D4D-4563-87F2-FD3676391E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A6F03E-A5DB-4277-952C-C048E19CB5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109A03-E0AF-4859-A2D2-21C0D377F6CD}"/>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8" name="Footer Placeholder 7">
            <a:extLst>
              <a:ext uri="{FF2B5EF4-FFF2-40B4-BE49-F238E27FC236}">
                <a16:creationId xmlns:a16="http://schemas.microsoft.com/office/drawing/2014/main" id="{47BE90BC-E72F-4A8A-8513-12D14F663C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0F177D-9CE0-4459-86BD-B098AEC4727D}"/>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77180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53F3-DCB2-4FAB-A66B-0084651E75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F56CAF-7978-476F-B4FD-B1457E07F6C7}"/>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4" name="Footer Placeholder 3">
            <a:extLst>
              <a:ext uri="{FF2B5EF4-FFF2-40B4-BE49-F238E27FC236}">
                <a16:creationId xmlns:a16="http://schemas.microsoft.com/office/drawing/2014/main" id="{399B0C60-EC32-497A-B6E1-9B573FBF5A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331D87-AB30-4F92-9264-3F3E8032257D}"/>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102361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D011D3-3C5B-4660-869A-964FE2755978}"/>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3" name="Footer Placeholder 2">
            <a:extLst>
              <a:ext uri="{FF2B5EF4-FFF2-40B4-BE49-F238E27FC236}">
                <a16:creationId xmlns:a16="http://schemas.microsoft.com/office/drawing/2014/main" id="{EFF3E620-9666-480C-9109-D06ED018C7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8D58C7-5301-4C64-97CC-FBBF6D8E8442}"/>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75569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6ABC-5470-43A1-9CAA-90FCE2AC4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7FBC21-7BEC-4981-9A7A-96EEBA531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45A5E5-3E3E-465C-BA35-A084F93C0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925E2E-86D7-4F8D-8CE4-A4BACD36641D}"/>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6" name="Footer Placeholder 5">
            <a:extLst>
              <a:ext uri="{FF2B5EF4-FFF2-40B4-BE49-F238E27FC236}">
                <a16:creationId xmlns:a16="http://schemas.microsoft.com/office/drawing/2014/main" id="{CF37407D-A536-4020-ACB6-C529C17950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1E2785-B0FC-4F02-8F46-9E7498CBE265}"/>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52860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94AE-51D6-4C9E-85E1-6CC6F8F90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439A34-9B01-435F-AC38-2804FD14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AF81C9-60DB-4F17-95D4-77B8C865D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308675-48DB-427E-9AD3-1029CF2CFBEF}"/>
              </a:ext>
            </a:extLst>
          </p:cNvPr>
          <p:cNvSpPr>
            <a:spLocks noGrp="1"/>
          </p:cNvSpPr>
          <p:nvPr>
            <p:ph type="dt" sz="half" idx="10"/>
          </p:nvPr>
        </p:nvSpPr>
        <p:spPr/>
        <p:txBody>
          <a:bodyPr/>
          <a:lstStyle/>
          <a:p>
            <a:fld id="{CAFA038B-8B98-49B0-85BE-6CA13E3E8EBB}" type="datetimeFigureOut">
              <a:rPr lang="en-GB" smtClean="0"/>
              <a:t>23/01/2018</a:t>
            </a:fld>
            <a:endParaRPr lang="en-GB"/>
          </a:p>
        </p:txBody>
      </p:sp>
      <p:sp>
        <p:nvSpPr>
          <p:cNvPr id="6" name="Footer Placeholder 5">
            <a:extLst>
              <a:ext uri="{FF2B5EF4-FFF2-40B4-BE49-F238E27FC236}">
                <a16:creationId xmlns:a16="http://schemas.microsoft.com/office/drawing/2014/main" id="{CFDF8914-8261-4D93-860B-F18201E53E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0AD1AE-53F7-40FD-917F-7F0F98F73E44}"/>
              </a:ext>
            </a:extLst>
          </p:cNvPr>
          <p:cNvSpPr>
            <a:spLocks noGrp="1"/>
          </p:cNvSpPr>
          <p:nvPr>
            <p:ph type="sldNum" sz="quarter" idx="12"/>
          </p:nvPr>
        </p:nvSpPr>
        <p:spPr/>
        <p:txBody>
          <a:bodyPr/>
          <a:lstStyle/>
          <a:p>
            <a:fld id="{2D9BCBA0-3C99-4726-8592-3E7E0A47789E}" type="slidenum">
              <a:rPr lang="en-GB" smtClean="0"/>
              <a:t>‹#›</a:t>
            </a:fld>
            <a:endParaRPr lang="en-GB"/>
          </a:p>
        </p:txBody>
      </p:sp>
    </p:spTree>
    <p:extLst>
      <p:ext uri="{BB962C8B-B14F-4D97-AF65-F5344CB8AC3E}">
        <p14:creationId xmlns:p14="http://schemas.microsoft.com/office/powerpoint/2010/main" val="157973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3E764-5D0C-4346-98FA-572FFCF3D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883DAA-F681-42FD-8C3A-B2F866C0EE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989AE-6C82-4E98-A51A-9E1FEF53E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A038B-8B98-49B0-85BE-6CA13E3E8EBB}" type="datetimeFigureOut">
              <a:rPr lang="en-GB" smtClean="0"/>
              <a:t>23/01/2018</a:t>
            </a:fld>
            <a:endParaRPr lang="en-GB"/>
          </a:p>
        </p:txBody>
      </p:sp>
      <p:sp>
        <p:nvSpPr>
          <p:cNvPr id="5" name="Footer Placeholder 4">
            <a:extLst>
              <a:ext uri="{FF2B5EF4-FFF2-40B4-BE49-F238E27FC236}">
                <a16:creationId xmlns:a16="http://schemas.microsoft.com/office/drawing/2014/main" id="{6929D5A0-D303-46F2-884C-E57F9191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E6DDFA-460D-42E5-BCCB-195C3FCA3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BCBA0-3C99-4726-8592-3E7E0A47789E}" type="slidenum">
              <a:rPr lang="en-GB" smtClean="0"/>
              <a:t>‹#›</a:t>
            </a:fld>
            <a:endParaRPr lang="en-GB"/>
          </a:p>
        </p:txBody>
      </p:sp>
    </p:spTree>
    <p:extLst>
      <p:ext uri="{BB962C8B-B14F-4D97-AF65-F5344CB8AC3E}">
        <p14:creationId xmlns:p14="http://schemas.microsoft.com/office/powerpoint/2010/main" val="232136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e.j.henry@outlook.com" TargetMode="External"/><Relationship Id="rId5" Type="http://schemas.openxmlformats.org/officeDocument/2006/relationships/hyperlink" Target="mailto:Elizabeth.Henry@research.sunderland.ac.uk"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8120-4A1A-4B37-8EEE-AAE006493833}"/>
              </a:ext>
            </a:extLst>
          </p:cNvPr>
          <p:cNvSpPr>
            <a:spLocks noGrp="1"/>
          </p:cNvSpPr>
          <p:nvPr>
            <p:ph type="ctrTitle"/>
          </p:nvPr>
        </p:nvSpPr>
        <p:spPr>
          <a:xfrm>
            <a:off x="1524000" y="1122363"/>
            <a:ext cx="9144000" cy="1149782"/>
          </a:xfrm>
        </p:spPr>
        <p:txBody>
          <a:bodyPr>
            <a:normAutofit fontScale="90000"/>
          </a:bodyPr>
          <a:lstStyle/>
          <a:p>
            <a:r>
              <a:rPr lang="en-GB" sz="8000" dirty="0">
                <a:solidFill>
                  <a:srgbClr val="002060"/>
                </a:solidFill>
              </a:rPr>
              <a:t>Liz Henry</a:t>
            </a:r>
            <a:br>
              <a:rPr lang="en-GB" sz="7200" dirty="0">
                <a:solidFill>
                  <a:schemeClr val="accent5">
                    <a:lumMod val="50000"/>
                  </a:schemeClr>
                </a:solidFill>
              </a:rPr>
            </a:br>
            <a:r>
              <a:rPr lang="en-GB" sz="3600" i="1" dirty="0">
                <a:solidFill>
                  <a:schemeClr val="accent2"/>
                </a:solidFill>
                <a:latin typeface="+mn-lt"/>
              </a:rPr>
              <a:t>University of Sunderland</a:t>
            </a:r>
            <a:endParaRPr lang="en-GB" sz="7200" i="1" dirty="0">
              <a:solidFill>
                <a:schemeClr val="accent2"/>
              </a:solidFill>
              <a:latin typeface="+mn-lt"/>
            </a:endParaRPr>
          </a:p>
        </p:txBody>
      </p:sp>
      <p:sp>
        <p:nvSpPr>
          <p:cNvPr id="3" name="Subtitle 2">
            <a:extLst>
              <a:ext uri="{FF2B5EF4-FFF2-40B4-BE49-F238E27FC236}">
                <a16:creationId xmlns:a16="http://schemas.microsoft.com/office/drawing/2014/main" id="{188129B8-77E9-4200-BD67-96C032CDE780}"/>
              </a:ext>
            </a:extLst>
          </p:cNvPr>
          <p:cNvSpPr>
            <a:spLocks noGrp="1"/>
          </p:cNvSpPr>
          <p:nvPr>
            <p:ph type="subTitle" idx="1"/>
          </p:nvPr>
        </p:nvSpPr>
        <p:spPr>
          <a:xfrm>
            <a:off x="1524000" y="3602038"/>
            <a:ext cx="9144000" cy="1967489"/>
          </a:xfrm>
        </p:spPr>
        <p:txBody>
          <a:bodyPr>
            <a:normAutofit/>
          </a:bodyPr>
          <a:lstStyle/>
          <a:p>
            <a:r>
              <a:rPr lang="en-US" sz="4400" dirty="0">
                <a:solidFill>
                  <a:srgbClr val="002060"/>
                </a:solidFill>
              </a:rPr>
              <a:t>‘They said I shouldn’t walk alone’: Perceived barriers and facilitators to accessing enhancing places</a:t>
            </a:r>
          </a:p>
        </p:txBody>
      </p:sp>
      <p:sp>
        <p:nvSpPr>
          <p:cNvPr id="4" name="Rectangle 3">
            <a:extLst>
              <a:ext uri="{FF2B5EF4-FFF2-40B4-BE49-F238E27FC236}">
                <a16:creationId xmlns:a16="http://schemas.microsoft.com/office/drawing/2014/main" id="{1D168071-2689-4163-8B39-C4E1C11C2475}"/>
              </a:ext>
            </a:extLst>
          </p:cNvPr>
          <p:cNvSpPr/>
          <p:nvPr/>
        </p:nvSpPr>
        <p:spPr>
          <a:xfrm>
            <a:off x="1080655" y="2567758"/>
            <a:ext cx="100584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2060"/>
                </a:solidFill>
                <a:effectLst/>
                <a:uLnTx/>
                <a:uFillTx/>
                <a:latin typeface="Calibri" panose="020F0502020204030204"/>
                <a:ea typeface="+mn-ea"/>
                <a:cs typeface="+mn-cs"/>
              </a:rPr>
              <a:t>Dr Stephanie Wilkie, Dr Diane Stevens, Dr Diane Westwood</a:t>
            </a:r>
            <a:endParaRPr kumimoji="0" lang="en-GB" sz="54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EBA772C-D26B-483C-9281-EF7FC95C834E}"/>
              </a:ext>
            </a:extLst>
          </p:cNvPr>
          <p:cNvPicPr>
            <a:picLocks noChangeAspect="1"/>
          </p:cNvPicPr>
          <p:nvPr/>
        </p:nvPicPr>
        <p:blipFill>
          <a:blip r:embed="rId3"/>
          <a:stretch>
            <a:fillRect/>
          </a:stretch>
        </p:blipFill>
        <p:spPr>
          <a:xfrm>
            <a:off x="365239" y="366462"/>
            <a:ext cx="1969179" cy="920576"/>
          </a:xfrm>
          <a:prstGeom prst="rect">
            <a:avLst/>
          </a:prstGeom>
        </p:spPr>
      </p:pic>
      <p:pic>
        <p:nvPicPr>
          <p:cNvPr id="7" name="Picture 6">
            <a:extLst>
              <a:ext uri="{FF2B5EF4-FFF2-40B4-BE49-F238E27FC236}">
                <a16:creationId xmlns:a16="http://schemas.microsoft.com/office/drawing/2014/main" id="{B4B1F76D-9F81-4D7E-9D49-A5A1031A1DED}"/>
              </a:ext>
            </a:extLst>
          </p:cNvPr>
          <p:cNvPicPr>
            <a:picLocks noChangeAspect="1"/>
          </p:cNvPicPr>
          <p:nvPr/>
        </p:nvPicPr>
        <p:blipFill>
          <a:blip r:embed="rId4"/>
          <a:stretch>
            <a:fillRect/>
          </a:stretch>
        </p:blipFill>
        <p:spPr>
          <a:xfrm>
            <a:off x="11226727" y="5991024"/>
            <a:ext cx="628218" cy="628218"/>
          </a:xfrm>
          <a:prstGeom prst="rect">
            <a:avLst/>
          </a:prstGeom>
        </p:spPr>
      </p:pic>
      <p:pic>
        <p:nvPicPr>
          <p:cNvPr id="8" name="Picture 7">
            <a:extLst>
              <a:ext uri="{FF2B5EF4-FFF2-40B4-BE49-F238E27FC236}">
                <a16:creationId xmlns:a16="http://schemas.microsoft.com/office/drawing/2014/main" id="{1BECBE5F-703F-451C-8649-23617474C1F9}"/>
              </a:ext>
            </a:extLst>
          </p:cNvPr>
          <p:cNvPicPr>
            <a:picLocks noChangeAspect="1"/>
          </p:cNvPicPr>
          <p:nvPr/>
        </p:nvPicPr>
        <p:blipFill>
          <a:blip r:embed="rId5"/>
          <a:stretch>
            <a:fillRect/>
          </a:stretch>
        </p:blipFill>
        <p:spPr>
          <a:xfrm>
            <a:off x="476075" y="6019032"/>
            <a:ext cx="11162743" cy="646232"/>
          </a:xfrm>
          <a:prstGeom prst="rect">
            <a:avLst/>
          </a:prstGeom>
        </p:spPr>
      </p:pic>
    </p:spTree>
    <p:extLst>
      <p:ext uri="{BB962C8B-B14F-4D97-AF65-F5344CB8AC3E}">
        <p14:creationId xmlns:p14="http://schemas.microsoft.com/office/powerpoint/2010/main" val="325485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99A0D34-5F63-46EB-96A5-3FCBEB7A55A8}"/>
              </a:ext>
            </a:extLst>
          </p:cNvPr>
          <p:cNvGrpSpPr/>
          <p:nvPr/>
        </p:nvGrpSpPr>
        <p:grpSpPr>
          <a:xfrm>
            <a:off x="2619214" y="335774"/>
            <a:ext cx="9367648" cy="6018009"/>
            <a:chOff x="273775" y="291351"/>
            <a:chExt cx="11713088" cy="6275298"/>
          </a:xfrm>
        </p:grpSpPr>
        <p:sp>
          <p:nvSpPr>
            <p:cNvPr id="21" name="Rectangle: Rounded Corners 20">
              <a:extLst>
                <a:ext uri="{FF2B5EF4-FFF2-40B4-BE49-F238E27FC236}">
                  <a16:creationId xmlns:a16="http://schemas.microsoft.com/office/drawing/2014/main" id="{45B6C3EE-0010-4BC3-9EFD-AFDAA43570B1}"/>
                </a:ext>
              </a:extLst>
            </p:cNvPr>
            <p:cNvSpPr/>
            <p:nvPr/>
          </p:nvSpPr>
          <p:spPr>
            <a:xfrm>
              <a:off x="4350708" y="291351"/>
              <a:ext cx="3050455" cy="1489587"/>
            </a:xfrm>
            <a:prstGeom prst="round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C</a:t>
              </a:r>
              <a:r>
                <a:rPr kumimoji="0" lang="en-GB"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apability</a:t>
              </a:r>
            </a:p>
          </p:txBody>
        </p:sp>
        <p:sp>
          <p:nvSpPr>
            <p:cNvPr id="22" name="Rectangle: Rounded Corners 21">
              <a:extLst>
                <a:ext uri="{FF2B5EF4-FFF2-40B4-BE49-F238E27FC236}">
                  <a16:creationId xmlns:a16="http://schemas.microsoft.com/office/drawing/2014/main" id="{F12BF9C0-B681-4928-8366-D20D68F275D1}"/>
                </a:ext>
              </a:extLst>
            </p:cNvPr>
            <p:cNvSpPr/>
            <p:nvPr/>
          </p:nvSpPr>
          <p:spPr>
            <a:xfrm>
              <a:off x="4373200" y="5077062"/>
              <a:ext cx="3050456" cy="1489587"/>
            </a:xfrm>
            <a:prstGeom prst="roundRect">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O</a:t>
              </a:r>
              <a:r>
                <a:rPr kumimoji="0" lang="en-GB" sz="32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pportunity</a:t>
              </a:r>
            </a:p>
          </p:txBody>
        </p:sp>
        <p:sp>
          <p:nvSpPr>
            <p:cNvPr id="23" name="Rectangle: Rounded Corners 22">
              <a:extLst>
                <a:ext uri="{FF2B5EF4-FFF2-40B4-BE49-F238E27FC236}">
                  <a16:creationId xmlns:a16="http://schemas.microsoft.com/office/drawing/2014/main" id="{C47046A1-261B-41C2-BB30-21F0FEF04104}"/>
                </a:ext>
              </a:extLst>
            </p:cNvPr>
            <p:cNvSpPr/>
            <p:nvPr/>
          </p:nvSpPr>
          <p:spPr>
            <a:xfrm>
              <a:off x="4373199" y="2689972"/>
              <a:ext cx="3050457" cy="1469925"/>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M</a:t>
              </a:r>
              <a:r>
                <a:rPr kumimoji="0" lang="en-GB" sz="32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otivation</a:t>
              </a:r>
            </a:p>
          </p:txBody>
        </p:sp>
        <p:sp>
          <p:nvSpPr>
            <p:cNvPr id="24" name="Rectangle: Rounded Corners 23">
              <a:extLst>
                <a:ext uri="{FF2B5EF4-FFF2-40B4-BE49-F238E27FC236}">
                  <a16:creationId xmlns:a16="http://schemas.microsoft.com/office/drawing/2014/main" id="{91FCEA68-1726-4A8E-8E8A-08B1FE87F0D5}"/>
                </a:ext>
              </a:extLst>
            </p:cNvPr>
            <p:cNvSpPr/>
            <p:nvPr/>
          </p:nvSpPr>
          <p:spPr>
            <a:xfrm>
              <a:off x="8795084" y="2598355"/>
              <a:ext cx="3191779" cy="1661289"/>
            </a:xfrm>
            <a:prstGeom prst="round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B</a:t>
              </a:r>
              <a:r>
                <a:rPr kumimoji="0" lang="en-GB" sz="32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ehaviour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(Accessing enhancing places)</a:t>
              </a:r>
            </a:p>
          </p:txBody>
        </p:sp>
        <p:sp>
          <p:nvSpPr>
            <p:cNvPr id="25" name="Arrow: Down 24">
              <a:extLst>
                <a:ext uri="{FF2B5EF4-FFF2-40B4-BE49-F238E27FC236}">
                  <a16:creationId xmlns:a16="http://schemas.microsoft.com/office/drawing/2014/main" id="{6AFD58BF-7321-432C-AF24-28D38F525D99}"/>
                </a:ext>
              </a:extLst>
            </p:cNvPr>
            <p:cNvSpPr/>
            <p:nvPr/>
          </p:nvSpPr>
          <p:spPr>
            <a:xfrm>
              <a:off x="5803295" y="1814815"/>
              <a:ext cx="292705" cy="858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30B16B52-A869-412A-AC7E-CE1F3C90CE03}"/>
                </a:ext>
              </a:extLst>
            </p:cNvPr>
            <p:cNvSpPr/>
            <p:nvPr/>
          </p:nvSpPr>
          <p:spPr>
            <a:xfrm rot="10800000">
              <a:off x="5803295" y="4173793"/>
              <a:ext cx="292705" cy="854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Up-Down 26">
              <a:extLst>
                <a:ext uri="{FF2B5EF4-FFF2-40B4-BE49-F238E27FC236}">
                  <a16:creationId xmlns:a16="http://schemas.microsoft.com/office/drawing/2014/main" id="{FB4C6649-B3FF-4E85-AB66-704FF4503C5A}"/>
                </a:ext>
              </a:extLst>
            </p:cNvPr>
            <p:cNvSpPr/>
            <p:nvPr/>
          </p:nvSpPr>
          <p:spPr>
            <a:xfrm rot="18112285">
              <a:off x="7955730" y="1268681"/>
              <a:ext cx="307696" cy="17563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row: Up-Down 27">
              <a:extLst>
                <a:ext uri="{FF2B5EF4-FFF2-40B4-BE49-F238E27FC236}">
                  <a16:creationId xmlns:a16="http://schemas.microsoft.com/office/drawing/2014/main" id="{892930D9-634F-4AC9-AD48-3CAFFE22A1DD}"/>
                </a:ext>
              </a:extLst>
            </p:cNvPr>
            <p:cNvSpPr/>
            <p:nvPr/>
          </p:nvSpPr>
          <p:spPr>
            <a:xfrm rot="14349014">
              <a:off x="7992811" y="3823038"/>
              <a:ext cx="341620" cy="17693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Up-Down 28">
              <a:extLst>
                <a:ext uri="{FF2B5EF4-FFF2-40B4-BE49-F238E27FC236}">
                  <a16:creationId xmlns:a16="http://schemas.microsoft.com/office/drawing/2014/main" id="{8477FA7F-6124-4123-AEF1-1F79C504E0A8}"/>
                </a:ext>
              </a:extLst>
            </p:cNvPr>
            <p:cNvSpPr/>
            <p:nvPr/>
          </p:nvSpPr>
          <p:spPr>
            <a:xfrm rot="16200000">
              <a:off x="7927731" y="2769456"/>
              <a:ext cx="301547" cy="13096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09BFFEE-3622-4191-9010-B57D1B4B4E69}"/>
                </a:ext>
              </a:extLst>
            </p:cNvPr>
            <p:cNvSpPr/>
            <p:nvPr/>
          </p:nvSpPr>
          <p:spPr>
            <a:xfrm>
              <a:off x="273775" y="5073354"/>
              <a:ext cx="2835185" cy="671633"/>
            </a:xfrm>
            <a:prstGeom prst="rect">
              <a:avLst/>
            </a:prstGeom>
            <a:solidFill>
              <a:srgbClr val="00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Physical Environment </a:t>
              </a:r>
            </a:p>
          </p:txBody>
        </p:sp>
        <p:sp>
          <p:nvSpPr>
            <p:cNvPr id="31" name="Rectangle 30">
              <a:extLst>
                <a:ext uri="{FF2B5EF4-FFF2-40B4-BE49-F238E27FC236}">
                  <a16:creationId xmlns:a16="http://schemas.microsoft.com/office/drawing/2014/main" id="{D39FD266-182C-4A85-94EF-43F9F323C8F0}"/>
                </a:ext>
              </a:extLst>
            </p:cNvPr>
            <p:cNvSpPr/>
            <p:nvPr/>
          </p:nvSpPr>
          <p:spPr>
            <a:xfrm>
              <a:off x="273775" y="319127"/>
              <a:ext cx="2835185" cy="671695"/>
            </a:xfrm>
            <a:prstGeom prst="rec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Physical</a:t>
              </a:r>
            </a:p>
          </p:txBody>
        </p:sp>
        <p:sp>
          <p:nvSpPr>
            <p:cNvPr id="32" name="Rectangle 31">
              <a:extLst>
                <a:ext uri="{FF2B5EF4-FFF2-40B4-BE49-F238E27FC236}">
                  <a16:creationId xmlns:a16="http://schemas.microsoft.com/office/drawing/2014/main" id="{351FA4AE-18F3-4D7A-AD1D-34A2422A206B}"/>
                </a:ext>
              </a:extLst>
            </p:cNvPr>
            <p:cNvSpPr/>
            <p:nvPr/>
          </p:nvSpPr>
          <p:spPr>
            <a:xfrm>
              <a:off x="273775" y="1109306"/>
              <a:ext cx="2835185" cy="671632"/>
            </a:xfrm>
            <a:prstGeom prst="rec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rPr>
                <a:t>Psychological</a:t>
              </a:r>
            </a:p>
          </p:txBody>
        </p:sp>
        <p:sp>
          <p:nvSpPr>
            <p:cNvPr id="33" name="Rectangle 32">
              <a:extLst>
                <a:ext uri="{FF2B5EF4-FFF2-40B4-BE49-F238E27FC236}">
                  <a16:creationId xmlns:a16="http://schemas.microsoft.com/office/drawing/2014/main" id="{61F03626-C4D0-4568-8201-48216B14C9FD}"/>
                </a:ext>
              </a:extLst>
            </p:cNvPr>
            <p:cNvSpPr/>
            <p:nvPr/>
          </p:nvSpPr>
          <p:spPr>
            <a:xfrm>
              <a:off x="273775" y="5858436"/>
              <a:ext cx="2835185" cy="671633"/>
            </a:xfrm>
            <a:prstGeom prst="rect">
              <a:avLst/>
            </a:prstGeom>
            <a:solidFill>
              <a:srgbClr val="00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Social Environment</a:t>
              </a:r>
            </a:p>
          </p:txBody>
        </p:sp>
        <p:cxnSp>
          <p:nvCxnSpPr>
            <p:cNvPr id="34" name="Straight Arrow Connector 33">
              <a:extLst>
                <a:ext uri="{FF2B5EF4-FFF2-40B4-BE49-F238E27FC236}">
                  <a16:creationId xmlns:a16="http://schemas.microsoft.com/office/drawing/2014/main" id="{CF87860E-0534-4E3D-ABA0-47E934A12B47}"/>
                </a:ext>
              </a:extLst>
            </p:cNvPr>
            <p:cNvCxnSpPr>
              <a:cxnSpLocks/>
              <a:stCxn id="31" idx="3"/>
              <a:endCxn id="21" idx="1"/>
            </p:cNvCxnSpPr>
            <p:nvPr/>
          </p:nvCxnSpPr>
          <p:spPr>
            <a:xfrm>
              <a:off x="3108960" y="654975"/>
              <a:ext cx="1241748" cy="381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FE34913-18D7-45E8-A8F2-02DAC5007A9B}"/>
                </a:ext>
              </a:extLst>
            </p:cNvPr>
            <p:cNvCxnSpPr>
              <a:cxnSpLocks/>
              <a:stCxn id="32" idx="3"/>
              <a:endCxn id="21" idx="1"/>
            </p:cNvCxnSpPr>
            <p:nvPr/>
          </p:nvCxnSpPr>
          <p:spPr>
            <a:xfrm flipV="1">
              <a:off x="3108960" y="1036145"/>
              <a:ext cx="1241748" cy="408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7DB4F3D-CC38-43AA-8868-CF53703699D0}"/>
                </a:ext>
              </a:extLst>
            </p:cNvPr>
            <p:cNvSpPr/>
            <p:nvPr/>
          </p:nvSpPr>
          <p:spPr>
            <a:xfrm>
              <a:off x="273775" y="3486808"/>
              <a:ext cx="2835185" cy="671632"/>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Automatic</a:t>
              </a:r>
            </a:p>
          </p:txBody>
        </p:sp>
        <p:sp>
          <p:nvSpPr>
            <p:cNvPr id="37" name="Rectangle 36">
              <a:extLst>
                <a:ext uri="{FF2B5EF4-FFF2-40B4-BE49-F238E27FC236}">
                  <a16:creationId xmlns:a16="http://schemas.microsoft.com/office/drawing/2014/main" id="{C2C943B9-FB3A-4D17-81B9-87EED6E4FA00}"/>
                </a:ext>
              </a:extLst>
            </p:cNvPr>
            <p:cNvSpPr/>
            <p:nvPr/>
          </p:nvSpPr>
          <p:spPr>
            <a:xfrm>
              <a:off x="273775" y="2689601"/>
              <a:ext cx="2835185" cy="671632"/>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Reflective process</a:t>
              </a:r>
            </a:p>
          </p:txBody>
        </p:sp>
      </p:grpSp>
      <p:cxnSp>
        <p:nvCxnSpPr>
          <p:cNvPr id="39" name="Straight Arrow Connector 38">
            <a:extLst>
              <a:ext uri="{FF2B5EF4-FFF2-40B4-BE49-F238E27FC236}">
                <a16:creationId xmlns:a16="http://schemas.microsoft.com/office/drawing/2014/main" id="{063964F8-271F-4F5B-B8FB-8F7FD603417C}"/>
              </a:ext>
            </a:extLst>
          </p:cNvPr>
          <p:cNvCxnSpPr>
            <a:cxnSpLocks/>
            <a:stCxn id="37" idx="3"/>
            <a:endCxn id="23" idx="1"/>
          </p:cNvCxnSpPr>
          <p:nvPr/>
        </p:nvCxnSpPr>
        <p:spPr>
          <a:xfrm>
            <a:off x="4886679" y="2957743"/>
            <a:ext cx="1011086" cy="383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CF97E8F-62EE-40F9-933F-77B144EEBDBD}"/>
              </a:ext>
            </a:extLst>
          </p:cNvPr>
          <p:cNvCxnSpPr>
            <a:cxnSpLocks/>
            <a:stCxn id="36" idx="3"/>
            <a:endCxn id="23" idx="1"/>
          </p:cNvCxnSpPr>
          <p:nvPr/>
        </p:nvCxnSpPr>
        <p:spPr>
          <a:xfrm flipV="1">
            <a:off x="4886679" y="3340880"/>
            <a:ext cx="1011086" cy="381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0322A16-BC1C-45D5-B615-1EE68C98F260}"/>
              </a:ext>
            </a:extLst>
          </p:cNvPr>
          <p:cNvCxnSpPr>
            <a:cxnSpLocks/>
            <a:stCxn id="30" idx="3"/>
            <a:endCxn id="22" idx="1"/>
          </p:cNvCxnSpPr>
          <p:nvPr/>
        </p:nvCxnSpPr>
        <p:spPr>
          <a:xfrm>
            <a:off x="4886679" y="5243762"/>
            <a:ext cx="1011087" cy="395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F638485-1756-464D-ABFE-57E807C64A1D}"/>
              </a:ext>
            </a:extLst>
          </p:cNvPr>
          <p:cNvCxnSpPr>
            <a:cxnSpLocks/>
            <a:stCxn id="33" idx="3"/>
            <a:endCxn id="22" idx="1"/>
          </p:cNvCxnSpPr>
          <p:nvPr/>
        </p:nvCxnSpPr>
        <p:spPr>
          <a:xfrm flipV="1">
            <a:off x="4886679" y="5639526"/>
            <a:ext cx="1011087" cy="357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E9CA1B89-5E54-476D-94DD-9F085400B6E7}"/>
              </a:ext>
            </a:extLst>
          </p:cNvPr>
          <p:cNvSpPr/>
          <p:nvPr/>
        </p:nvSpPr>
        <p:spPr>
          <a:xfrm>
            <a:off x="57960" y="867260"/>
            <a:ext cx="2091680" cy="1164891"/>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Physical access</a:t>
            </a:r>
          </a:p>
          <a:p>
            <a:pPr algn="ctr"/>
            <a:r>
              <a:rPr lang="en-GB" sz="2000" i="1" dirty="0"/>
              <a:t>Route Finding</a:t>
            </a:r>
          </a:p>
        </p:txBody>
      </p:sp>
      <p:cxnSp>
        <p:nvCxnSpPr>
          <p:cNvPr id="56" name="Straight Arrow Connector 55">
            <a:extLst>
              <a:ext uri="{FF2B5EF4-FFF2-40B4-BE49-F238E27FC236}">
                <a16:creationId xmlns:a16="http://schemas.microsoft.com/office/drawing/2014/main" id="{807B8094-A930-4E7B-A640-88E1B421C4C1}"/>
              </a:ext>
            </a:extLst>
          </p:cNvPr>
          <p:cNvCxnSpPr>
            <a:cxnSpLocks/>
            <a:stCxn id="52" idx="3"/>
            <a:endCxn id="32" idx="1"/>
          </p:cNvCxnSpPr>
          <p:nvPr/>
        </p:nvCxnSpPr>
        <p:spPr>
          <a:xfrm flipV="1">
            <a:off x="2149640" y="1442241"/>
            <a:ext cx="469574" cy="7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8A995BCB-A10B-4D24-ADB7-CD2A5F8BC3E1}"/>
              </a:ext>
            </a:extLst>
          </p:cNvPr>
          <p:cNvSpPr/>
          <p:nvPr/>
        </p:nvSpPr>
        <p:spPr>
          <a:xfrm>
            <a:off x="57960" y="2384459"/>
            <a:ext cx="2091681" cy="1164891"/>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Perceived ability</a:t>
            </a:r>
          </a:p>
          <a:p>
            <a:pPr algn="ctr"/>
            <a:r>
              <a:rPr lang="en-GB" sz="2000" i="1" dirty="0"/>
              <a:t>Effects of aging</a:t>
            </a:r>
          </a:p>
        </p:txBody>
      </p:sp>
      <p:cxnSp>
        <p:nvCxnSpPr>
          <p:cNvPr id="60" name="Straight Arrow Connector 59">
            <a:extLst>
              <a:ext uri="{FF2B5EF4-FFF2-40B4-BE49-F238E27FC236}">
                <a16:creationId xmlns:a16="http://schemas.microsoft.com/office/drawing/2014/main" id="{7A9B0FA8-FBCF-4EDD-AD91-0163DE57D514}"/>
              </a:ext>
            </a:extLst>
          </p:cNvPr>
          <p:cNvCxnSpPr>
            <a:cxnSpLocks/>
            <a:stCxn id="57" idx="3"/>
            <a:endCxn id="37" idx="1"/>
          </p:cNvCxnSpPr>
          <p:nvPr/>
        </p:nvCxnSpPr>
        <p:spPr>
          <a:xfrm flipV="1">
            <a:off x="2149641" y="2957743"/>
            <a:ext cx="469573" cy="9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65A506F7-CEBE-4B70-BD5C-54CCF8EC1E3D}"/>
              </a:ext>
            </a:extLst>
          </p:cNvPr>
          <p:cNvSpPr/>
          <p:nvPr/>
        </p:nvSpPr>
        <p:spPr>
          <a:xfrm>
            <a:off x="57960" y="5423689"/>
            <a:ext cx="2091682" cy="1164891"/>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Social Factors</a:t>
            </a:r>
          </a:p>
          <a:p>
            <a:pPr algn="ctr"/>
            <a:r>
              <a:rPr lang="en-GB" sz="2000" i="1" dirty="0"/>
              <a:t>Group Membership</a:t>
            </a:r>
          </a:p>
        </p:txBody>
      </p:sp>
      <p:cxnSp>
        <p:nvCxnSpPr>
          <p:cNvPr id="69" name="Straight Arrow Connector 68">
            <a:extLst>
              <a:ext uri="{FF2B5EF4-FFF2-40B4-BE49-F238E27FC236}">
                <a16:creationId xmlns:a16="http://schemas.microsoft.com/office/drawing/2014/main" id="{E5415763-D639-41C7-B341-A6AC9524FB3B}"/>
              </a:ext>
            </a:extLst>
          </p:cNvPr>
          <p:cNvCxnSpPr>
            <a:cxnSpLocks/>
            <a:stCxn id="68" idx="3"/>
            <a:endCxn id="33" idx="1"/>
          </p:cNvCxnSpPr>
          <p:nvPr/>
        </p:nvCxnSpPr>
        <p:spPr>
          <a:xfrm flipV="1">
            <a:off x="2149642" y="5996655"/>
            <a:ext cx="469572" cy="9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1">
            <a:extLst>
              <a:ext uri="{FF2B5EF4-FFF2-40B4-BE49-F238E27FC236}">
                <a16:creationId xmlns:a16="http://schemas.microsoft.com/office/drawing/2014/main" id="{CD170D66-435B-4B88-8DA6-8FCB3E244128}"/>
              </a:ext>
            </a:extLst>
          </p:cNvPr>
          <p:cNvSpPr/>
          <p:nvPr/>
        </p:nvSpPr>
        <p:spPr>
          <a:xfrm>
            <a:off x="8885968" y="174098"/>
            <a:ext cx="3191779" cy="1152788"/>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44546A">
                    <a:lumMod val="75000"/>
                  </a:srgbClr>
                </a:solidFill>
                <a:effectLst/>
                <a:uLnTx/>
                <a:uFillTx/>
                <a:latin typeface="Calibri" panose="020F0502020204030204"/>
                <a:ea typeface="+mn-ea"/>
                <a:cs typeface="+mn-cs"/>
              </a:rPr>
              <a:t>COM B model of behaviour</a:t>
            </a:r>
          </a:p>
        </p:txBody>
      </p:sp>
    </p:spTree>
    <p:extLst>
      <p:ext uri="{BB962C8B-B14F-4D97-AF65-F5344CB8AC3E}">
        <p14:creationId xmlns:p14="http://schemas.microsoft.com/office/powerpoint/2010/main" val="411850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4B1127-C960-4F61-9C9C-64445205777B}"/>
              </a:ext>
            </a:extLst>
          </p:cNvPr>
          <p:cNvSpPr txBox="1"/>
          <p:nvPr/>
        </p:nvSpPr>
        <p:spPr>
          <a:xfrm>
            <a:off x="409575" y="4578978"/>
            <a:ext cx="11372849" cy="2123658"/>
          </a:xfrm>
          <a:prstGeom prst="rect">
            <a:avLst/>
          </a:prstGeom>
          <a:noFill/>
        </p:spPr>
        <p:txBody>
          <a:bodyPr wrap="square" rtlCol="0">
            <a:spAutoFit/>
          </a:bodyPr>
          <a:lstStyle/>
          <a:p>
            <a:pPr algn="ctr"/>
            <a:r>
              <a:rPr lang="en-GB" sz="3200" i="1" dirty="0"/>
              <a:t>‘</a:t>
            </a:r>
            <a:r>
              <a:rPr lang="en-GB" sz="3200" b="1" i="1" dirty="0"/>
              <a:t>J</a:t>
            </a:r>
            <a:r>
              <a:rPr lang="en-GB" sz="3200" i="1" dirty="0"/>
              <a:t>’, Female, 75+, U3A member, gardener, Segway rider, traveller.</a:t>
            </a:r>
          </a:p>
          <a:p>
            <a:endParaRPr lang="en-GB" sz="3200" dirty="0"/>
          </a:p>
          <a:p>
            <a:r>
              <a:rPr lang="en-GB" sz="3200" dirty="0"/>
              <a:t>This extract was coded under the ‘Perceived ability’ theme, within the subtheme ‘effect of aging’.</a:t>
            </a:r>
          </a:p>
        </p:txBody>
      </p:sp>
      <p:sp>
        <p:nvSpPr>
          <p:cNvPr id="7" name="Speech Bubble: Rectangle with Corners Rounded 6">
            <a:extLst>
              <a:ext uri="{FF2B5EF4-FFF2-40B4-BE49-F238E27FC236}">
                <a16:creationId xmlns:a16="http://schemas.microsoft.com/office/drawing/2014/main" id="{3EDF9421-C61D-40D8-B822-DE647252DC55}"/>
              </a:ext>
            </a:extLst>
          </p:cNvPr>
          <p:cNvSpPr/>
          <p:nvPr/>
        </p:nvSpPr>
        <p:spPr>
          <a:xfrm>
            <a:off x="590550" y="843677"/>
            <a:ext cx="5257800" cy="3486150"/>
          </a:xfrm>
          <a:prstGeom prst="wedgeRoundRectCallout">
            <a:avLst>
              <a:gd name="adj1" fmla="val 79837"/>
              <a:gd name="adj2" fmla="val 57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a:latin typeface="Calibri" panose="020F0502020204030204" pitchFamily="34" charset="0"/>
                <a:ea typeface="Calibri" panose="020F0502020204030204" pitchFamily="34" charset="0"/>
                <a:cs typeface="Times New Roman" panose="02020603050405020304" pitchFamily="18" charset="0"/>
              </a:rPr>
              <a:t>Being able to be physical, which is a problem as you get older because it’s very hard to go on being that physical as you were and I don’t think I’ve come to terms with that yet.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0870A39-AC90-43E3-8A85-906268A21002}"/>
              </a:ext>
            </a:extLst>
          </p:cNvPr>
          <p:cNvPicPr>
            <a:picLocks noChangeAspect="1"/>
          </p:cNvPicPr>
          <p:nvPr/>
        </p:nvPicPr>
        <p:blipFill>
          <a:blip r:embed="rId3"/>
          <a:stretch>
            <a:fillRect/>
          </a:stretch>
        </p:blipFill>
        <p:spPr>
          <a:xfrm>
            <a:off x="7474102" y="594526"/>
            <a:ext cx="3670148" cy="37353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2666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173DF-4948-47BE-AC16-066B5A24430F}"/>
              </a:ext>
            </a:extLst>
          </p:cNvPr>
          <p:cNvSpPr>
            <a:spLocks noGrp="1"/>
          </p:cNvSpPr>
          <p:nvPr>
            <p:ph idx="1"/>
          </p:nvPr>
        </p:nvSpPr>
        <p:spPr>
          <a:xfrm>
            <a:off x="361950" y="3019890"/>
            <a:ext cx="11563350" cy="3157073"/>
          </a:xfrm>
        </p:spPr>
        <p:txBody>
          <a:bodyPr>
            <a:normAutofit lnSpcReduction="10000"/>
          </a:bodyPr>
          <a:lstStyle/>
          <a:p>
            <a:pPr marL="0" indent="0">
              <a:buNone/>
            </a:pPr>
            <a:r>
              <a:rPr lang="en-GB" sz="3200" dirty="0">
                <a:solidFill>
                  <a:srgbClr val="002060"/>
                </a:solidFill>
              </a:rPr>
              <a:t>This barrier fits in with the </a:t>
            </a:r>
            <a:r>
              <a:rPr lang="en-GB" sz="3200" b="1" dirty="0">
                <a:solidFill>
                  <a:srgbClr val="002060"/>
                </a:solidFill>
              </a:rPr>
              <a:t>Motivation</a:t>
            </a:r>
            <a:r>
              <a:rPr lang="en-GB" sz="3200" dirty="0">
                <a:solidFill>
                  <a:srgbClr val="002060"/>
                </a:solidFill>
              </a:rPr>
              <a:t> component of the COM B model. J’s concerns about her physical abilities changing with age effect her beliefs about her capacity to engage with her garden </a:t>
            </a:r>
          </a:p>
          <a:p>
            <a:pPr marL="0" indent="0">
              <a:buNone/>
            </a:pPr>
            <a:endParaRPr lang="en-GB" sz="3200" dirty="0">
              <a:solidFill>
                <a:srgbClr val="002060"/>
              </a:solidFill>
            </a:endParaRPr>
          </a:p>
          <a:p>
            <a:pPr marL="0" indent="0">
              <a:buNone/>
            </a:pPr>
            <a:r>
              <a:rPr lang="en-GB" sz="3200" dirty="0">
                <a:solidFill>
                  <a:srgbClr val="002060"/>
                </a:solidFill>
              </a:rPr>
              <a:t>The behaviour change wheel links this component of the COM B to training or coercion as they are likely to be appropriate forms of intervention</a:t>
            </a:r>
          </a:p>
        </p:txBody>
      </p:sp>
      <p:pic>
        <p:nvPicPr>
          <p:cNvPr id="5" name="Picture 4">
            <a:extLst>
              <a:ext uri="{FF2B5EF4-FFF2-40B4-BE49-F238E27FC236}">
                <a16:creationId xmlns:a16="http://schemas.microsoft.com/office/drawing/2014/main" id="{B2625C79-FE55-4C3B-9AA9-97A1B4220649}"/>
              </a:ext>
            </a:extLst>
          </p:cNvPr>
          <p:cNvPicPr>
            <a:picLocks noChangeAspect="1"/>
          </p:cNvPicPr>
          <p:nvPr/>
        </p:nvPicPr>
        <p:blipFill>
          <a:blip r:embed="rId3"/>
          <a:stretch>
            <a:fillRect/>
          </a:stretch>
        </p:blipFill>
        <p:spPr>
          <a:xfrm>
            <a:off x="8953500" y="147113"/>
            <a:ext cx="2971800" cy="3016827"/>
          </a:xfrm>
          <a:prstGeom prst="rect">
            <a:avLst/>
          </a:prstGeom>
        </p:spPr>
      </p:pic>
      <p:sp>
        <p:nvSpPr>
          <p:cNvPr id="6" name="TextBox 5">
            <a:extLst>
              <a:ext uri="{FF2B5EF4-FFF2-40B4-BE49-F238E27FC236}">
                <a16:creationId xmlns:a16="http://schemas.microsoft.com/office/drawing/2014/main" id="{C57CAB16-9EA2-4D6F-811B-95077520D752}"/>
              </a:ext>
            </a:extLst>
          </p:cNvPr>
          <p:cNvSpPr txBox="1"/>
          <p:nvPr/>
        </p:nvSpPr>
        <p:spPr>
          <a:xfrm>
            <a:off x="361950" y="552450"/>
            <a:ext cx="8591550" cy="2062103"/>
          </a:xfrm>
          <a:prstGeom prst="rect">
            <a:avLst/>
          </a:prstGeom>
          <a:noFill/>
        </p:spPr>
        <p:txBody>
          <a:bodyPr wrap="square" rtlCol="0">
            <a:spAutoFit/>
          </a:bodyPr>
          <a:lstStyle/>
          <a:p>
            <a:r>
              <a:rPr lang="en-GB" sz="3200" dirty="0">
                <a:solidFill>
                  <a:srgbClr val="002060"/>
                </a:solidFill>
              </a:rPr>
              <a:t>We have a clear idea of desired outcome and targeted behaviour goals. We want ‘J’ to have improved well-being outcome and overcome the barrier to spend more time in her chosen place </a:t>
            </a:r>
          </a:p>
        </p:txBody>
      </p:sp>
    </p:spTree>
    <p:extLst>
      <p:ext uri="{BB962C8B-B14F-4D97-AF65-F5344CB8AC3E}">
        <p14:creationId xmlns:p14="http://schemas.microsoft.com/office/powerpoint/2010/main" val="352634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8C098-8216-42E2-9A97-940B19B0F55C}"/>
              </a:ext>
            </a:extLst>
          </p:cNvPr>
          <p:cNvSpPr>
            <a:spLocks noGrp="1"/>
          </p:cNvSpPr>
          <p:nvPr>
            <p:ph idx="1"/>
          </p:nvPr>
        </p:nvSpPr>
        <p:spPr>
          <a:xfrm>
            <a:off x="664519" y="1586906"/>
            <a:ext cx="10862961" cy="4151609"/>
          </a:xfrm>
        </p:spPr>
        <p:txBody>
          <a:bodyPr>
            <a:normAutofit lnSpcReduction="10000"/>
          </a:bodyPr>
          <a:lstStyle/>
          <a:p>
            <a:pPr marL="0" indent="0">
              <a:buNone/>
            </a:pPr>
            <a:r>
              <a:rPr lang="en-GB" sz="3200" dirty="0">
                <a:solidFill>
                  <a:srgbClr val="002060"/>
                </a:solidFill>
              </a:rPr>
              <a:t>Understanding potential barriers and facilitators could support:</a:t>
            </a:r>
          </a:p>
          <a:p>
            <a:pPr>
              <a:lnSpc>
                <a:spcPct val="100000"/>
              </a:lnSpc>
            </a:pPr>
            <a:r>
              <a:rPr lang="en-GB" sz="3200" dirty="0">
                <a:solidFill>
                  <a:srgbClr val="002060"/>
                </a:solidFill>
              </a:rPr>
              <a:t>Individuals: Develop programmes that address multiple aspects of behaviour change  </a:t>
            </a:r>
          </a:p>
          <a:p>
            <a:pPr>
              <a:lnSpc>
                <a:spcPct val="100000"/>
              </a:lnSpc>
            </a:pPr>
            <a:r>
              <a:rPr lang="en-GB" sz="3200" dirty="0">
                <a:solidFill>
                  <a:srgbClr val="002060"/>
                </a:solidFill>
              </a:rPr>
              <a:t>Intervention functions: The effective development and use of strategies and interventions aligned with ideas of therapeutic places and social prescribing (e.g. allotment schemes, care farms, health walks, green gyms)</a:t>
            </a:r>
          </a:p>
          <a:p>
            <a:pPr>
              <a:lnSpc>
                <a:spcPct val="100000"/>
              </a:lnSpc>
            </a:pPr>
            <a:r>
              <a:rPr lang="en-GB" sz="3200" dirty="0">
                <a:solidFill>
                  <a:srgbClr val="002060"/>
                </a:solidFill>
              </a:rPr>
              <a:t>Policy: Enabling or supporting appropriate interventions </a:t>
            </a:r>
          </a:p>
        </p:txBody>
      </p:sp>
      <p:sp>
        <p:nvSpPr>
          <p:cNvPr id="4" name="Rounded Rectangle 1">
            <a:extLst>
              <a:ext uri="{FF2B5EF4-FFF2-40B4-BE49-F238E27FC236}">
                <a16:creationId xmlns:a16="http://schemas.microsoft.com/office/drawing/2014/main" id="{782B5448-91FC-4C06-B98D-B00DD683F271}"/>
              </a:ext>
            </a:extLst>
          </p:cNvPr>
          <p:cNvSpPr/>
          <p:nvPr/>
        </p:nvSpPr>
        <p:spPr>
          <a:xfrm>
            <a:off x="3098800" y="194428"/>
            <a:ext cx="5727700" cy="772234"/>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kern="0" dirty="0">
                <a:solidFill>
                  <a:schemeClr val="tx2">
                    <a:lumMod val="75000"/>
                  </a:schemeClr>
                </a:solidFill>
              </a:rPr>
              <a:t>Key Take Away Messages</a:t>
            </a:r>
          </a:p>
        </p:txBody>
      </p:sp>
      <p:pic>
        <p:nvPicPr>
          <p:cNvPr id="2" name="Picture 1">
            <a:extLst>
              <a:ext uri="{FF2B5EF4-FFF2-40B4-BE49-F238E27FC236}">
                <a16:creationId xmlns:a16="http://schemas.microsoft.com/office/drawing/2014/main" id="{3CEE813B-55FD-4D68-9EA7-D3DBCB7033EA}"/>
              </a:ext>
            </a:extLst>
          </p:cNvPr>
          <p:cNvPicPr>
            <a:picLocks noChangeAspect="1"/>
          </p:cNvPicPr>
          <p:nvPr/>
        </p:nvPicPr>
        <p:blipFill>
          <a:blip r:embed="rId3"/>
          <a:stretch>
            <a:fillRect/>
          </a:stretch>
        </p:blipFill>
        <p:spPr>
          <a:xfrm>
            <a:off x="457699" y="309183"/>
            <a:ext cx="1268078" cy="591363"/>
          </a:xfrm>
          <a:prstGeom prst="rect">
            <a:avLst/>
          </a:prstGeom>
        </p:spPr>
      </p:pic>
      <p:pic>
        <p:nvPicPr>
          <p:cNvPr id="5" name="Picture 4">
            <a:extLst>
              <a:ext uri="{FF2B5EF4-FFF2-40B4-BE49-F238E27FC236}">
                <a16:creationId xmlns:a16="http://schemas.microsoft.com/office/drawing/2014/main" id="{3F04A493-289B-4E74-AF62-52441C52315D}"/>
              </a:ext>
            </a:extLst>
          </p:cNvPr>
          <p:cNvPicPr>
            <a:picLocks noChangeAspect="1"/>
          </p:cNvPicPr>
          <p:nvPr/>
        </p:nvPicPr>
        <p:blipFill>
          <a:blip r:embed="rId3"/>
          <a:stretch>
            <a:fillRect/>
          </a:stretch>
        </p:blipFill>
        <p:spPr>
          <a:xfrm>
            <a:off x="10466222" y="309183"/>
            <a:ext cx="1268078" cy="591363"/>
          </a:xfrm>
          <a:prstGeom prst="rect">
            <a:avLst/>
          </a:prstGeom>
        </p:spPr>
      </p:pic>
      <p:pic>
        <p:nvPicPr>
          <p:cNvPr id="7" name="Picture 6">
            <a:extLst>
              <a:ext uri="{FF2B5EF4-FFF2-40B4-BE49-F238E27FC236}">
                <a16:creationId xmlns:a16="http://schemas.microsoft.com/office/drawing/2014/main" id="{6E6B72E3-5743-410F-B551-E6BA019B3875}"/>
              </a:ext>
            </a:extLst>
          </p:cNvPr>
          <p:cNvPicPr>
            <a:picLocks noChangeAspect="1"/>
          </p:cNvPicPr>
          <p:nvPr/>
        </p:nvPicPr>
        <p:blipFill>
          <a:blip r:embed="rId4"/>
          <a:stretch>
            <a:fillRect/>
          </a:stretch>
        </p:blipFill>
        <p:spPr>
          <a:xfrm>
            <a:off x="11286575" y="5991533"/>
            <a:ext cx="627942" cy="627942"/>
          </a:xfrm>
          <a:prstGeom prst="rect">
            <a:avLst/>
          </a:prstGeom>
        </p:spPr>
      </p:pic>
      <p:sp>
        <p:nvSpPr>
          <p:cNvPr id="8" name="TextBox 7">
            <a:extLst>
              <a:ext uri="{FF2B5EF4-FFF2-40B4-BE49-F238E27FC236}">
                <a16:creationId xmlns:a16="http://schemas.microsoft.com/office/drawing/2014/main" id="{59835C0A-E4D7-4569-AB8B-69E051939D4B}"/>
              </a:ext>
            </a:extLst>
          </p:cNvPr>
          <p:cNvSpPr txBox="1"/>
          <p:nvPr/>
        </p:nvSpPr>
        <p:spPr>
          <a:xfrm>
            <a:off x="457699" y="6150112"/>
            <a:ext cx="11069781" cy="461665"/>
          </a:xfrm>
          <a:prstGeom prst="rect">
            <a:avLst/>
          </a:prstGeom>
          <a:noFill/>
        </p:spPr>
        <p:txBody>
          <a:bodyPr wrap="square" rtlCol="0">
            <a:spAutoFit/>
          </a:bodyPr>
          <a:lstStyle/>
          <a:p>
            <a:r>
              <a:rPr lang="en-GB" sz="2400" dirty="0">
                <a:solidFill>
                  <a:schemeClr val="accent5">
                    <a:lumMod val="75000"/>
                  </a:schemeClr>
                </a:solidFill>
                <a:hlinkClick r:id="rId5"/>
              </a:rPr>
              <a:t>Elizabeth.Henry@research.sunderland.ac.uk</a:t>
            </a:r>
            <a:r>
              <a:rPr lang="en-GB" sz="2400" dirty="0">
                <a:solidFill>
                  <a:schemeClr val="accent5">
                    <a:lumMod val="75000"/>
                  </a:schemeClr>
                </a:solidFill>
              </a:rPr>
              <a:t>     </a:t>
            </a:r>
            <a:r>
              <a:rPr lang="en-GB" sz="2400" dirty="0">
                <a:solidFill>
                  <a:schemeClr val="accent5">
                    <a:lumMod val="75000"/>
                  </a:schemeClr>
                </a:solidFill>
                <a:hlinkClick r:id="rId6"/>
              </a:rPr>
              <a:t>e.j.henry@outlook.com</a:t>
            </a:r>
            <a:r>
              <a:rPr lang="en-GB" sz="2400" dirty="0">
                <a:solidFill>
                  <a:schemeClr val="accent5">
                    <a:lumMod val="75000"/>
                  </a:schemeClr>
                </a:solidFill>
              </a:rPr>
              <a:t>     @ejhenry3</a:t>
            </a:r>
          </a:p>
        </p:txBody>
      </p:sp>
    </p:spTree>
    <p:extLst>
      <p:ext uri="{BB962C8B-B14F-4D97-AF65-F5344CB8AC3E}">
        <p14:creationId xmlns:p14="http://schemas.microsoft.com/office/powerpoint/2010/main" val="321074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B792655-353A-4653-B9D7-1E62FD2F933B}"/>
              </a:ext>
            </a:extLst>
          </p:cNvPr>
          <p:cNvPicPr>
            <a:picLocks noGrp="1" noChangeAspect="1"/>
          </p:cNvPicPr>
          <p:nvPr>
            <p:ph idx="1"/>
          </p:nvPr>
        </p:nvPicPr>
        <p:blipFill rotWithShape="1">
          <a:blip r:embed="rId2"/>
          <a:srcRect l="33879" t="3746" r="2473" b="5260"/>
          <a:stretch/>
        </p:blipFill>
        <p:spPr>
          <a:xfrm>
            <a:off x="2181727" y="46369"/>
            <a:ext cx="6721642" cy="6791449"/>
          </a:xfrm>
          <a:prstGeom prst="rect">
            <a:avLst/>
          </a:prstGeom>
        </p:spPr>
      </p:pic>
    </p:spTree>
    <p:extLst>
      <p:ext uri="{BB962C8B-B14F-4D97-AF65-F5344CB8AC3E}">
        <p14:creationId xmlns:p14="http://schemas.microsoft.com/office/powerpoint/2010/main" val="386891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34E07-BF35-430F-B838-837687C699C9}"/>
              </a:ext>
            </a:extLst>
          </p:cNvPr>
          <p:cNvSpPr>
            <a:spLocks noGrp="1"/>
          </p:cNvSpPr>
          <p:nvPr>
            <p:ph idx="1"/>
          </p:nvPr>
        </p:nvSpPr>
        <p:spPr>
          <a:xfrm>
            <a:off x="581025" y="1262381"/>
            <a:ext cx="10582275" cy="1645807"/>
          </a:xfrm>
        </p:spPr>
        <p:txBody>
          <a:bodyPr>
            <a:normAutofit/>
          </a:bodyPr>
          <a:lstStyle/>
          <a:p>
            <a:pPr marL="0" indent="0">
              <a:buNone/>
            </a:pPr>
            <a:r>
              <a:rPr lang="en-GB" sz="3200" dirty="0">
                <a:solidFill>
                  <a:srgbClr val="002060"/>
                </a:solidFill>
              </a:rPr>
              <a:t>Environmental Psychology research has explored the idea that places can have a positive impact on well-being.  </a:t>
            </a:r>
          </a:p>
          <a:p>
            <a:pPr marL="0" indent="0">
              <a:buNone/>
            </a:pPr>
            <a:r>
              <a:rPr lang="en-GB" sz="3200" dirty="0">
                <a:solidFill>
                  <a:srgbClr val="002060"/>
                </a:solidFill>
              </a:rPr>
              <a:t>Often natural places.</a:t>
            </a:r>
          </a:p>
          <a:p>
            <a:pPr marL="0" indent="0">
              <a:buNone/>
            </a:pPr>
            <a:endParaRPr lang="en-GB" sz="3200" dirty="0"/>
          </a:p>
          <a:p>
            <a:pPr marL="0" indent="0">
              <a:buNone/>
            </a:pPr>
            <a:endParaRPr lang="en-GB" sz="3200" dirty="0"/>
          </a:p>
          <a:p>
            <a:pPr marL="0" indent="0">
              <a:buNone/>
            </a:pPr>
            <a:endParaRPr lang="en-GB" sz="3200" dirty="0"/>
          </a:p>
        </p:txBody>
      </p:sp>
      <p:sp>
        <p:nvSpPr>
          <p:cNvPr id="4" name="Rounded Rectangle 1">
            <a:extLst>
              <a:ext uri="{FF2B5EF4-FFF2-40B4-BE49-F238E27FC236}">
                <a16:creationId xmlns:a16="http://schemas.microsoft.com/office/drawing/2014/main" id="{B8762398-5041-4CE4-A95B-20CF89916CD8}"/>
              </a:ext>
            </a:extLst>
          </p:cNvPr>
          <p:cNvSpPr/>
          <p:nvPr/>
        </p:nvSpPr>
        <p:spPr>
          <a:xfrm>
            <a:off x="4631773" y="239208"/>
            <a:ext cx="2928454" cy="695997"/>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kern="0" dirty="0">
                <a:solidFill>
                  <a:schemeClr val="tx2">
                    <a:lumMod val="75000"/>
                  </a:schemeClr>
                </a:solidFill>
              </a:rPr>
              <a:t>Context </a:t>
            </a:r>
          </a:p>
        </p:txBody>
      </p:sp>
      <p:sp>
        <p:nvSpPr>
          <p:cNvPr id="8" name="TextBox 7">
            <a:extLst>
              <a:ext uri="{FF2B5EF4-FFF2-40B4-BE49-F238E27FC236}">
                <a16:creationId xmlns:a16="http://schemas.microsoft.com/office/drawing/2014/main" id="{88BD2520-9E3C-4ED1-9BCD-81E37F131670}"/>
              </a:ext>
            </a:extLst>
          </p:cNvPr>
          <p:cNvSpPr txBox="1"/>
          <p:nvPr/>
        </p:nvSpPr>
        <p:spPr>
          <a:xfrm>
            <a:off x="581025" y="3285555"/>
            <a:ext cx="6191250" cy="2554545"/>
          </a:xfrm>
          <a:prstGeom prst="rect">
            <a:avLst/>
          </a:prstGeom>
          <a:noFill/>
        </p:spPr>
        <p:txBody>
          <a:bodyPr wrap="square" rtlCol="0">
            <a:spAutoFit/>
          </a:bodyPr>
          <a:lstStyle/>
          <a:p>
            <a:r>
              <a:rPr lang="en-GB" sz="3200" dirty="0">
                <a:solidFill>
                  <a:srgbClr val="002060"/>
                </a:solidFill>
              </a:rPr>
              <a:t>This has been applied in a structured way through interventions and policy. e.g. social prescribing, care farms, green gyms, forest schools.</a:t>
            </a:r>
          </a:p>
        </p:txBody>
      </p:sp>
      <p:pic>
        <p:nvPicPr>
          <p:cNvPr id="9" name="Picture 8">
            <a:extLst>
              <a:ext uri="{FF2B5EF4-FFF2-40B4-BE49-F238E27FC236}">
                <a16:creationId xmlns:a16="http://schemas.microsoft.com/office/drawing/2014/main" id="{112AD0C2-5F45-4120-8F3B-29F7F5C053C4}"/>
              </a:ext>
            </a:extLst>
          </p:cNvPr>
          <p:cNvPicPr>
            <a:picLocks noChangeAspect="1"/>
          </p:cNvPicPr>
          <p:nvPr/>
        </p:nvPicPr>
        <p:blipFill>
          <a:blip r:embed="rId2"/>
          <a:stretch>
            <a:fillRect/>
          </a:stretch>
        </p:blipFill>
        <p:spPr>
          <a:xfrm>
            <a:off x="6772275" y="3041073"/>
            <a:ext cx="5127539" cy="3418359"/>
          </a:xfrm>
          <a:prstGeom prst="rect">
            <a:avLst/>
          </a:prstGeom>
          <a:ln>
            <a:noFill/>
          </a:ln>
          <a:effectLst>
            <a:softEdge rad="112500"/>
          </a:effectLst>
        </p:spPr>
      </p:pic>
      <p:pic>
        <p:nvPicPr>
          <p:cNvPr id="11" name="Picture 10">
            <a:extLst>
              <a:ext uri="{FF2B5EF4-FFF2-40B4-BE49-F238E27FC236}">
                <a16:creationId xmlns:a16="http://schemas.microsoft.com/office/drawing/2014/main" id="{8A77D1FC-497F-40D7-96A1-ACA3D5C1F433}"/>
              </a:ext>
            </a:extLst>
          </p:cNvPr>
          <p:cNvPicPr>
            <a:picLocks noChangeAspect="1"/>
          </p:cNvPicPr>
          <p:nvPr/>
        </p:nvPicPr>
        <p:blipFill rotWithShape="1">
          <a:blip r:embed="rId3"/>
          <a:srcRect l="8468" r="10686"/>
          <a:stretch/>
        </p:blipFill>
        <p:spPr>
          <a:xfrm>
            <a:off x="5419726" y="5527401"/>
            <a:ext cx="1721899" cy="1064915"/>
          </a:xfrm>
          <a:prstGeom prst="rect">
            <a:avLst/>
          </a:prstGeom>
        </p:spPr>
      </p:pic>
      <p:pic>
        <p:nvPicPr>
          <p:cNvPr id="12" name="Picture 11">
            <a:extLst>
              <a:ext uri="{FF2B5EF4-FFF2-40B4-BE49-F238E27FC236}">
                <a16:creationId xmlns:a16="http://schemas.microsoft.com/office/drawing/2014/main" id="{2022A64C-C0B2-4414-952C-CB170903A9DA}"/>
              </a:ext>
            </a:extLst>
          </p:cNvPr>
          <p:cNvPicPr>
            <a:picLocks noChangeAspect="1"/>
          </p:cNvPicPr>
          <p:nvPr/>
        </p:nvPicPr>
        <p:blipFill>
          <a:blip r:embed="rId4"/>
          <a:stretch>
            <a:fillRect/>
          </a:stretch>
        </p:blipFill>
        <p:spPr>
          <a:xfrm>
            <a:off x="10213384" y="2209661"/>
            <a:ext cx="1899832" cy="1423040"/>
          </a:xfrm>
          <a:prstGeom prst="rect">
            <a:avLst/>
          </a:prstGeom>
        </p:spPr>
      </p:pic>
    </p:spTree>
    <p:extLst>
      <p:ext uri="{BB962C8B-B14F-4D97-AF65-F5344CB8AC3E}">
        <p14:creationId xmlns:p14="http://schemas.microsoft.com/office/powerpoint/2010/main" val="412041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399AA-2BC8-4C29-A355-3F10EB3CCC08}"/>
              </a:ext>
            </a:extLst>
          </p:cNvPr>
          <p:cNvSpPr>
            <a:spLocks noGrp="1"/>
          </p:cNvSpPr>
          <p:nvPr>
            <p:ph idx="1"/>
          </p:nvPr>
        </p:nvSpPr>
        <p:spPr>
          <a:xfrm>
            <a:off x="838200" y="685800"/>
            <a:ext cx="10515600" cy="5491163"/>
          </a:xfrm>
        </p:spPr>
        <p:txBody>
          <a:bodyPr>
            <a:normAutofit lnSpcReduction="10000"/>
          </a:bodyPr>
          <a:lstStyle/>
          <a:p>
            <a:pPr marL="0" indent="0">
              <a:buNone/>
            </a:pPr>
            <a:endParaRPr lang="en-GB" sz="3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3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How do physical environments enhance and maintain positive well-being outcomes in individuals?</a:t>
            </a:r>
          </a:p>
          <a:p>
            <a:pPr marL="0" indent="0">
              <a:buNone/>
            </a:pPr>
            <a:endParaRPr lang="en-GB" dirty="0">
              <a:solidFill>
                <a:srgbClr val="002060"/>
              </a:solidFill>
            </a:endParaRPr>
          </a:p>
          <a:p>
            <a:pPr marL="0" indent="0">
              <a:buNone/>
            </a:pPr>
            <a:r>
              <a:rPr lang="en-GB" sz="3200" dirty="0">
                <a:solidFill>
                  <a:srgbClr val="002060"/>
                </a:solidFill>
              </a:rPr>
              <a:t>Aim of Today’s Presentation is to :</a:t>
            </a:r>
          </a:p>
          <a:p>
            <a:pPr marL="0" indent="0">
              <a:buNone/>
            </a:pPr>
            <a:endParaRPr lang="en-GB" sz="3200" dirty="0">
              <a:solidFill>
                <a:srgbClr val="002060"/>
              </a:solidFill>
            </a:endParaRPr>
          </a:p>
          <a:p>
            <a:pPr lvl="1"/>
            <a:r>
              <a:rPr lang="en-GB" sz="3200" dirty="0">
                <a:solidFill>
                  <a:srgbClr val="002060"/>
                </a:solidFill>
              </a:rPr>
              <a:t>Explore perceived barriers and facilitators to place access</a:t>
            </a:r>
          </a:p>
          <a:p>
            <a:pPr lvl="1"/>
            <a:r>
              <a:rPr lang="en-GB" sz="3200" dirty="0">
                <a:solidFill>
                  <a:srgbClr val="002060"/>
                </a:solidFill>
              </a:rPr>
              <a:t>Integrate these with the COM-B model for behaviour change</a:t>
            </a:r>
          </a:p>
          <a:p>
            <a:pPr lvl="1"/>
            <a:r>
              <a:rPr lang="en-GB" sz="3200" dirty="0">
                <a:solidFill>
                  <a:srgbClr val="002060"/>
                </a:solidFill>
              </a:rPr>
              <a:t>Provide suggestions for increasing the use of places to enhance well-being </a:t>
            </a:r>
          </a:p>
          <a:p>
            <a:pPr lvl="1"/>
            <a:endParaRPr lang="en-GB" dirty="0">
              <a:solidFill>
                <a:srgbClr val="002060"/>
              </a:solidFill>
            </a:endParaRPr>
          </a:p>
          <a:p>
            <a:pPr marL="0" indent="0">
              <a:buNone/>
            </a:pPr>
            <a:endParaRPr lang="en-GB" dirty="0"/>
          </a:p>
        </p:txBody>
      </p:sp>
      <p:sp>
        <p:nvSpPr>
          <p:cNvPr id="4" name="Rounded Rectangle 1">
            <a:extLst>
              <a:ext uri="{FF2B5EF4-FFF2-40B4-BE49-F238E27FC236}">
                <a16:creationId xmlns:a16="http://schemas.microsoft.com/office/drawing/2014/main" id="{7C65DE7D-7DE9-46D9-930D-A56C85F86FA8}"/>
              </a:ext>
            </a:extLst>
          </p:cNvPr>
          <p:cNvSpPr/>
          <p:nvPr/>
        </p:nvSpPr>
        <p:spPr>
          <a:xfrm>
            <a:off x="4720005" y="204701"/>
            <a:ext cx="2751990" cy="695997"/>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kern="0" dirty="0">
                <a:solidFill>
                  <a:schemeClr val="tx2">
                    <a:lumMod val="75000"/>
                  </a:schemeClr>
                </a:solidFill>
              </a:rPr>
              <a:t>Aim </a:t>
            </a:r>
          </a:p>
        </p:txBody>
      </p:sp>
    </p:spTree>
    <p:extLst>
      <p:ext uri="{BB962C8B-B14F-4D97-AF65-F5344CB8AC3E}">
        <p14:creationId xmlns:p14="http://schemas.microsoft.com/office/powerpoint/2010/main" val="178496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9FF36-0D86-41E8-9E74-EF8E347DC453}"/>
              </a:ext>
            </a:extLst>
          </p:cNvPr>
          <p:cNvSpPr>
            <a:spLocks noGrp="1"/>
          </p:cNvSpPr>
          <p:nvPr>
            <p:ph idx="1"/>
          </p:nvPr>
        </p:nvSpPr>
        <p:spPr>
          <a:xfrm>
            <a:off x="438150" y="1597024"/>
            <a:ext cx="11391900" cy="4651375"/>
          </a:xfrm>
        </p:spPr>
        <p:txBody>
          <a:bodyPr>
            <a:normAutofit lnSpcReduction="10000"/>
          </a:bodyPr>
          <a:lstStyle/>
          <a:p>
            <a:pPr marL="0" indent="0">
              <a:buNone/>
            </a:pPr>
            <a:r>
              <a:rPr lang="en-GB" sz="3200" dirty="0">
                <a:solidFill>
                  <a:srgbClr val="002060"/>
                </a:solidFill>
              </a:rPr>
              <a:t>Factors that contribute to </a:t>
            </a:r>
            <a:r>
              <a:rPr lang="en-GB" sz="3200" b="1" dirty="0">
                <a:solidFill>
                  <a:srgbClr val="002060"/>
                </a:solidFill>
              </a:rPr>
              <a:t>B</a:t>
            </a:r>
            <a:r>
              <a:rPr lang="en-GB" sz="3200" dirty="0">
                <a:solidFill>
                  <a:srgbClr val="002060"/>
                </a:solidFill>
              </a:rPr>
              <a:t>ehaviour (Michie et al. 2011) </a:t>
            </a:r>
          </a:p>
          <a:p>
            <a:r>
              <a:rPr lang="en-GB" sz="3600" b="1" dirty="0">
                <a:solidFill>
                  <a:srgbClr val="002060"/>
                </a:solidFill>
              </a:rPr>
              <a:t>C</a:t>
            </a:r>
            <a:r>
              <a:rPr lang="en-GB" sz="3600" dirty="0">
                <a:solidFill>
                  <a:srgbClr val="002060"/>
                </a:solidFill>
              </a:rPr>
              <a:t>apability</a:t>
            </a:r>
          </a:p>
          <a:p>
            <a:r>
              <a:rPr lang="en-GB" sz="3600" b="1" dirty="0">
                <a:solidFill>
                  <a:srgbClr val="002060"/>
                </a:solidFill>
              </a:rPr>
              <a:t>O</a:t>
            </a:r>
            <a:r>
              <a:rPr lang="en-GB" sz="3600" dirty="0">
                <a:solidFill>
                  <a:srgbClr val="002060"/>
                </a:solidFill>
              </a:rPr>
              <a:t>pportunity</a:t>
            </a:r>
          </a:p>
          <a:p>
            <a:r>
              <a:rPr lang="en-GB" sz="3600" b="1" dirty="0">
                <a:solidFill>
                  <a:srgbClr val="002060"/>
                </a:solidFill>
              </a:rPr>
              <a:t>M</a:t>
            </a:r>
            <a:r>
              <a:rPr lang="en-GB" sz="3600" dirty="0">
                <a:solidFill>
                  <a:srgbClr val="002060"/>
                </a:solidFill>
              </a:rPr>
              <a:t>otivation</a:t>
            </a:r>
          </a:p>
          <a:p>
            <a:pPr marL="0" indent="0">
              <a:buNone/>
            </a:pPr>
            <a:r>
              <a:rPr lang="en-GB" sz="3200" dirty="0">
                <a:solidFill>
                  <a:srgbClr val="002060"/>
                </a:solidFill>
              </a:rPr>
              <a:t>The model targets individual behaviour but can also be applied within a wider socio-cultural and political level of influence.</a:t>
            </a:r>
          </a:p>
          <a:p>
            <a:pPr marL="0" indent="0">
              <a:buNone/>
            </a:pPr>
            <a:r>
              <a:rPr lang="en-GB" sz="3200" dirty="0">
                <a:solidFill>
                  <a:srgbClr val="002060"/>
                </a:solidFill>
              </a:rPr>
              <a:t>Applicability - Behaviour Change Wheel was developed to tie the COM B model with behaviour change strategies and interventions and policy. </a:t>
            </a:r>
          </a:p>
        </p:txBody>
      </p:sp>
      <p:sp>
        <p:nvSpPr>
          <p:cNvPr id="4" name="Rounded Rectangle 1">
            <a:extLst>
              <a:ext uri="{FF2B5EF4-FFF2-40B4-BE49-F238E27FC236}">
                <a16:creationId xmlns:a16="http://schemas.microsoft.com/office/drawing/2014/main" id="{B1341B0B-AD03-46AE-8D59-0F31B79B7DE0}"/>
              </a:ext>
            </a:extLst>
          </p:cNvPr>
          <p:cNvSpPr>
            <a:spLocks noGrp="1"/>
          </p:cNvSpPr>
          <p:nvPr>
            <p:ph type="title"/>
          </p:nvPr>
        </p:nvSpPr>
        <p:spPr>
          <a:xfrm>
            <a:off x="3004358" y="143771"/>
            <a:ext cx="6183284" cy="931660"/>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44546A">
                    <a:lumMod val="75000"/>
                  </a:srgbClr>
                </a:solidFill>
                <a:effectLst/>
                <a:uLnTx/>
                <a:uFillTx/>
                <a:latin typeface="Calibri" panose="020F0502020204030204"/>
                <a:ea typeface="+mn-ea"/>
                <a:cs typeface="+mn-cs"/>
              </a:rPr>
              <a:t>COM-B model of behaviour</a:t>
            </a:r>
          </a:p>
        </p:txBody>
      </p:sp>
    </p:spTree>
    <p:extLst>
      <p:ext uri="{BB962C8B-B14F-4D97-AF65-F5344CB8AC3E}">
        <p14:creationId xmlns:p14="http://schemas.microsoft.com/office/powerpoint/2010/main" val="403806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E65FA56-708B-4B10-A29F-4A3260A89353}"/>
              </a:ext>
            </a:extLst>
          </p:cNvPr>
          <p:cNvSpPr/>
          <p:nvPr/>
        </p:nvSpPr>
        <p:spPr>
          <a:xfrm>
            <a:off x="1079290" y="531982"/>
            <a:ext cx="3050455" cy="1489587"/>
          </a:xfrm>
          <a:prstGeom prst="round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C</a:t>
            </a:r>
            <a:r>
              <a:rPr kumimoji="0" lang="en-GB" sz="40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apability</a:t>
            </a:r>
          </a:p>
        </p:txBody>
      </p:sp>
      <p:sp>
        <p:nvSpPr>
          <p:cNvPr id="10" name="Rectangle: Rounded Corners 9">
            <a:extLst>
              <a:ext uri="{FF2B5EF4-FFF2-40B4-BE49-F238E27FC236}">
                <a16:creationId xmlns:a16="http://schemas.microsoft.com/office/drawing/2014/main" id="{92DB85D7-D827-4A43-9519-CBDDB26A6512}"/>
              </a:ext>
            </a:extLst>
          </p:cNvPr>
          <p:cNvSpPr/>
          <p:nvPr/>
        </p:nvSpPr>
        <p:spPr>
          <a:xfrm>
            <a:off x="1079288" y="4734206"/>
            <a:ext cx="3050456" cy="1489587"/>
          </a:xfrm>
          <a:prstGeom prst="roundRect">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O</a:t>
            </a:r>
            <a:r>
              <a:rPr kumimoji="0" lang="en-GB" sz="4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pportunity</a:t>
            </a:r>
          </a:p>
        </p:txBody>
      </p:sp>
      <p:sp>
        <p:nvSpPr>
          <p:cNvPr id="11" name="Rectangle: Rounded Corners 10">
            <a:extLst>
              <a:ext uri="{FF2B5EF4-FFF2-40B4-BE49-F238E27FC236}">
                <a16:creationId xmlns:a16="http://schemas.microsoft.com/office/drawing/2014/main" id="{A60168D2-C48B-4C68-AC14-FC5DA8C1C9E7}"/>
              </a:ext>
            </a:extLst>
          </p:cNvPr>
          <p:cNvSpPr/>
          <p:nvPr/>
        </p:nvSpPr>
        <p:spPr>
          <a:xfrm>
            <a:off x="1079288" y="2642925"/>
            <a:ext cx="3050457" cy="1469925"/>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M</a:t>
            </a:r>
            <a:r>
              <a:rPr kumimoji="0" lang="en-GB" sz="4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otivation</a:t>
            </a:r>
          </a:p>
        </p:txBody>
      </p:sp>
      <p:sp>
        <p:nvSpPr>
          <p:cNvPr id="12" name="Rectangle: Rounded Corners 11">
            <a:extLst>
              <a:ext uri="{FF2B5EF4-FFF2-40B4-BE49-F238E27FC236}">
                <a16:creationId xmlns:a16="http://schemas.microsoft.com/office/drawing/2014/main" id="{4D647670-911E-4CE0-AA52-E486E192E978}"/>
              </a:ext>
            </a:extLst>
          </p:cNvPr>
          <p:cNvSpPr/>
          <p:nvPr/>
        </p:nvSpPr>
        <p:spPr>
          <a:xfrm>
            <a:off x="5504898" y="2583282"/>
            <a:ext cx="3191779" cy="1661289"/>
          </a:xfrm>
          <a:prstGeom prst="round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B</a:t>
            </a:r>
            <a:r>
              <a:rPr kumimoji="0" lang="en-GB" sz="40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ehaviour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(Accessing enhancing places)</a:t>
            </a:r>
          </a:p>
        </p:txBody>
      </p:sp>
      <p:sp>
        <p:nvSpPr>
          <p:cNvPr id="13" name="Arrow: Down 12">
            <a:extLst>
              <a:ext uri="{FF2B5EF4-FFF2-40B4-BE49-F238E27FC236}">
                <a16:creationId xmlns:a16="http://schemas.microsoft.com/office/drawing/2014/main" id="{6186F909-D260-4419-98AB-C5B2D1623ACD}"/>
              </a:ext>
            </a:extLst>
          </p:cNvPr>
          <p:cNvSpPr/>
          <p:nvPr/>
        </p:nvSpPr>
        <p:spPr>
          <a:xfrm>
            <a:off x="2454441" y="2048058"/>
            <a:ext cx="296427" cy="594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4315AF04-FC64-49D9-828E-34BC6FF65AAF}"/>
              </a:ext>
            </a:extLst>
          </p:cNvPr>
          <p:cNvSpPr/>
          <p:nvPr/>
        </p:nvSpPr>
        <p:spPr>
          <a:xfrm rot="10800000">
            <a:off x="2454442" y="4107420"/>
            <a:ext cx="296426" cy="600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Up-Down 14">
            <a:extLst>
              <a:ext uri="{FF2B5EF4-FFF2-40B4-BE49-F238E27FC236}">
                <a16:creationId xmlns:a16="http://schemas.microsoft.com/office/drawing/2014/main" id="{F7479DD3-40CD-42E5-AEBA-3E8DA9349844}"/>
              </a:ext>
            </a:extLst>
          </p:cNvPr>
          <p:cNvSpPr/>
          <p:nvPr/>
        </p:nvSpPr>
        <p:spPr>
          <a:xfrm rot="17927737">
            <a:off x="4630058" y="1491194"/>
            <a:ext cx="341320" cy="160080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Up-Down 15">
            <a:extLst>
              <a:ext uri="{FF2B5EF4-FFF2-40B4-BE49-F238E27FC236}">
                <a16:creationId xmlns:a16="http://schemas.microsoft.com/office/drawing/2014/main" id="{F84A3213-5184-48E5-AB02-FA4BAF6C9500}"/>
              </a:ext>
            </a:extLst>
          </p:cNvPr>
          <p:cNvSpPr/>
          <p:nvPr/>
        </p:nvSpPr>
        <p:spPr>
          <a:xfrm rot="14531807">
            <a:off x="4668766" y="3770532"/>
            <a:ext cx="328793" cy="15250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Up-Down 16">
            <a:extLst>
              <a:ext uri="{FF2B5EF4-FFF2-40B4-BE49-F238E27FC236}">
                <a16:creationId xmlns:a16="http://schemas.microsoft.com/office/drawing/2014/main" id="{5CD53D94-81B5-4E5D-961D-C661ACE965B1}"/>
              </a:ext>
            </a:extLst>
          </p:cNvPr>
          <p:cNvSpPr/>
          <p:nvPr/>
        </p:nvSpPr>
        <p:spPr>
          <a:xfrm rot="16200000">
            <a:off x="4633819" y="2774150"/>
            <a:ext cx="301547" cy="13096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ounded Rectangle 1">
            <a:extLst>
              <a:ext uri="{FF2B5EF4-FFF2-40B4-BE49-F238E27FC236}">
                <a16:creationId xmlns:a16="http://schemas.microsoft.com/office/drawing/2014/main" id="{9B5DE037-637A-467A-AA28-D02FA70C3646}"/>
              </a:ext>
            </a:extLst>
          </p:cNvPr>
          <p:cNvSpPr/>
          <p:nvPr/>
        </p:nvSpPr>
        <p:spPr>
          <a:xfrm>
            <a:off x="8726446" y="414428"/>
            <a:ext cx="3191779" cy="1152788"/>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44546A">
                    <a:lumMod val="75000"/>
                  </a:srgbClr>
                </a:solidFill>
                <a:effectLst/>
                <a:uLnTx/>
                <a:uFillTx/>
                <a:latin typeface="Calibri" panose="020F0502020204030204"/>
                <a:ea typeface="+mn-ea"/>
                <a:cs typeface="+mn-cs"/>
              </a:rPr>
              <a:t>COM B model of behaviour</a:t>
            </a:r>
          </a:p>
        </p:txBody>
      </p:sp>
      <p:sp>
        <p:nvSpPr>
          <p:cNvPr id="30" name="TextBox 29">
            <a:extLst>
              <a:ext uri="{FF2B5EF4-FFF2-40B4-BE49-F238E27FC236}">
                <a16:creationId xmlns:a16="http://schemas.microsoft.com/office/drawing/2014/main" id="{0214403D-146F-4ADD-91FF-C848852BAFEC}"/>
              </a:ext>
            </a:extLst>
          </p:cNvPr>
          <p:cNvSpPr txBox="1"/>
          <p:nvPr/>
        </p:nvSpPr>
        <p:spPr>
          <a:xfrm>
            <a:off x="9304991" y="6084295"/>
            <a:ext cx="26818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Michie et al. (2011)</a:t>
            </a:r>
          </a:p>
        </p:txBody>
      </p:sp>
    </p:spTree>
    <p:extLst>
      <p:ext uri="{BB962C8B-B14F-4D97-AF65-F5344CB8AC3E}">
        <p14:creationId xmlns:p14="http://schemas.microsoft.com/office/powerpoint/2010/main" val="1974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97740E-14BB-4F4E-A4A2-9CB046306584}"/>
              </a:ext>
            </a:extLst>
          </p:cNvPr>
          <p:cNvSpPr>
            <a:spLocks noGrp="1"/>
          </p:cNvSpPr>
          <p:nvPr>
            <p:ph idx="1"/>
          </p:nvPr>
        </p:nvSpPr>
        <p:spPr>
          <a:xfrm>
            <a:off x="459758" y="1119873"/>
            <a:ext cx="11272484" cy="5414940"/>
          </a:xfrm>
        </p:spPr>
        <p:txBody>
          <a:bodyPr>
            <a:normAutofit/>
          </a:bodyPr>
          <a:lstStyle/>
          <a:p>
            <a:pPr>
              <a:lnSpc>
                <a:spcPct val="120000"/>
              </a:lnSpc>
            </a:pPr>
            <a:r>
              <a:rPr lang="en-GB" sz="3500" dirty="0">
                <a:solidFill>
                  <a:srgbClr val="002060"/>
                </a:solidFill>
              </a:rPr>
              <a:t>Semi-structured interviews (30-60 minutes)</a:t>
            </a:r>
          </a:p>
          <a:p>
            <a:pPr>
              <a:lnSpc>
                <a:spcPct val="120000"/>
              </a:lnSpc>
            </a:pPr>
            <a:r>
              <a:rPr lang="en-GB" sz="3500" dirty="0">
                <a:solidFill>
                  <a:srgbClr val="002060"/>
                </a:solidFill>
              </a:rPr>
              <a:t>Twenty participants aged 25+</a:t>
            </a:r>
          </a:p>
          <a:p>
            <a:pPr>
              <a:lnSpc>
                <a:spcPct val="120000"/>
              </a:lnSpc>
            </a:pPr>
            <a:r>
              <a:rPr lang="en-GB" sz="3500" dirty="0">
                <a:solidFill>
                  <a:srgbClr val="002060"/>
                </a:solidFill>
              </a:rPr>
              <a:t>Opportunity sample recruited via three regional organisations: </a:t>
            </a:r>
          </a:p>
          <a:p>
            <a:pPr lvl="1"/>
            <a:r>
              <a:rPr lang="en-GB" sz="3500" dirty="0">
                <a:solidFill>
                  <a:srgbClr val="002060"/>
                </a:solidFill>
              </a:rPr>
              <a:t>Sixth form college </a:t>
            </a:r>
          </a:p>
          <a:p>
            <a:pPr lvl="1"/>
            <a:r>
              <a:rPr lang="en-GB" sz="3500" dirty="0">
                <a:solidFill>
                  <a:srgbClr val="002060"/>
                </a:solidFill>
              </a:rPr>
              <a:t>University </a:t>
            </a:r>
          </a:p>
          <a:p>
            <a:pPr lvl="1"/>
            <a:r>
              <a:rPr lang="en-GB" sz="3500" dirty="0">
                <a:solidFill>
                  <a:srgbClr val="002060"/>
                </a:solidFill>
              </a:rPr>
              <a:t>U3A group </a:t>
            </a:r>
          </a:p>
          <a:p>
            <a:pPr>
              <a:lnSpc>
                <a:spcPct val="120000"/>
              </a:lnSpc>
            </a:pPr>
            <a:r>
              <a:rPr lang="en-GB" sz="3500" dirty="0">
                <a:solidFill>
                  <a:srgbClr val="002060"/>
                </a:solidFill>
              </a:rPr>
              <a:t>Inductive Thematic Analysis (ITA)</a:t>
            </a:r>
          </a:p>
          <a:p>
            <a:endParaRPr lang="en-GB" dirty="0"/>
          </a:p>
        </p:txBody>
      </p:sp>
      <p:sp>
        <p:nvSpPr>
          <p:cNvPr id="5" name="Rounded Rectangle 1">
            <a:extLst>
              <a:ext uri="{FF2B5EF4-FFF2-40B4-BE49-F238E27FC236}">
                <a16:creationId xmlns:a16="http://schemas.microsoft.com/office/drawing/2014/main" id="{29F73A21-9A7F-400F-94BC-CAB0F8540D28}"/>
              </a:ext>
            </a:extLst>
          </p:cNvPr>
          <p:cNvSpPr>
            <a:spLocks noGrp="1"/>
          </p:cNvSpPr>
          <p:nvPr>
            <p:ph type="title"/>
          </p:nvPr>
        </p:nvSpPr>
        <p:spPr>
          <a:xfrm>
            <a:off x="4059069" y="168442"/>
            <a:ext cx="4073861" cy="715530"/>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kern="0" dirty="0">
                <a:solidFill>
                  <a:schemeClr val="tx2">
                    <a:lumMod val="75000"/>
                  </a:schemeClr>
                </a:solidFill>
              </a:rPr>
              <a:t>Procedure </a:t>
            </a:r>
          </a:p>
        </p:txBody>
      </p:sp>
    </p:spTree>
    <p:extLst>
      <p:ext uri="{BB962C8B-B14F-4D97-AF65-F5344CB8AC3E}">
        <p14:creationId xmlns:p14="http://schemas.microsoft.com/office/powerpoint/2010/main" val="271640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5E8A04-6FB0-429A-BA76-5B769355A3C6}"/>
              </a:ext>
            </a:extLst>
          </p:cNvPr>
          <p:cNvPicPr>
            <a:picLocks noChangeAspect="1"/>
          </p:cNvPicPr>
          <p:nvPr/>
        </p:nvPicPr>
        <p:blipFill>
          <a:blip r:embed="rId3"/>
          <a:stretch>
            <a:fillRect/>
          </a:stretch>
        </p:blipFill>
        <p:spPr>
          <a:xfrm>
            <a:off x="275568" y="2035514"/>
            <a:ext cx="3019200" cy="1811520"/>
          </a:xfrm>
          <a:prstGeom prst="rect">
            <a:avLst/>
          </a:prstGeom>
        </p:spPr>
      </p:pic>
      <p:pic>
        <p:nvPicPr>
          <p:cNvPr id="5" name="Picture 4">
            <a:extLst>
              <a:ext uri="{FF2B5EF4-FFF2-40B4-BE49-F238E27FC236}">
                <a16:creationId xmlns:a16="http://schemas.microsoft.com/office/drawing/2014/main" id="{96D45860-1F79-4200-A5D6-1F8C46C76867}"/>
              </a:ext>
            </a:extLst>
          </p:cNvPr>
          <p:cNvPicPr>
            <a:picLocks noChangeAspect="1"/>
          </p:cNvPicPr>
          <p:nvPr/>
        </p:nvPicPr>
        <p:blipFill rotWithShape="1">
          <a:blip r:embed="rId4"/>
          <a:srcRect l="13895" r="16123"/>
          <a:stretch/>
        </p:blipFill>
        <p:spPr>
          <a:xfrm>
            <a:off x="9092829" y="857005"/>
            <a:ext cx="2024253" cy="1859454"/>
          </a:xfrm>
          <a:prstGeom prst="rect">
            <a:avLst/>
          </a:prstGeom>
        </p:spPr>
      </p:pic>
      <p:pic>
        <p:nvPicPr>
          <p:cNvPr id="6" name="Picture 5">
            <a:extLst>
              <a:ext uri="{FF2B5EF4-FFF2-40B4-BE49-F238E27FC236}">
                <a16:creationId xmlns:a16="http://schemas.microsoft.com/office/drawing/2014/main" id="{C53E1298-009C-4A5A-9725-40DA2102CEA3}"/>
              </a:ext>
            </a:extLst>
          </p:cNvPr>
          <p:cNvPicPr>
            <a:picLocks noChangeAspect="1"/>
          </p:cNvPicPr>
          <p:nvPr/>
        </p:nvPicPr>
        <p:blipFill rotWithShape="1">
          <a:blip r:embed="rId5"/>
          <a:srcRect l="7203" t="23919"/>
          <a:stretch/>
        </p:blipFill>
        <p:spPr>
          <a:xfrm>
            <a:off x="574045" y="3847034"/>
            <a:ext cx="3282732" cy="1811521"/>
          </a:xfrm>
          <a:prstGeom prst="rect">
            <a:avLst/>
          </a:prstGeom>
        </p:spPr>
      </p:pic>
      <p:pic>
        <p:nvPicPr>
          <p:cNvPr id="7" name="Picture 6">
            <a:extLst>
              <a:ext uri="{FF2B5EF4-FFF2-40B4-BE49-F238E27FC236}">
                <a16:creationId xmlns:a16="http://schemas.microsoft.com/office/drawing/2014/main" id="{06F3B572-FD45-4ED0-BA54-32C0753A0F47}"/>
              </a:ext>
            </a:extLst>
          </p:cNvPr>
          <p:cNvPicPr>
            <a:picLocks noChangeAspect="1"/>
          </p:cNvPicPr>
          <p:nvPr/>
        </p:nvPicPr>
        <p:blipFill>
          <a:blip r:embed="rId6"/>
          <a:stretch>
            <a:fillRect/>
          </a:stretch>
        </p:blipFill>
        <p:spPr>
          <a:xfrm>
            <a:off x="8812084" y="2556101"/>
            <a:ext cx="3208444" cy="1803227"/>
          </a:xfrm>
          <a:prstGeom prst="rect">
            <a:avLst/>
          </a:prstGeom>
        </p:spPr>
      </p:pic>
      <p:pic>
        <p:nvPicPr>
          <p:cNvPr id="8" name="Picture 7">
            <a:extLst>
              <a:ext uri="{FF2B5EF4-FFF2-40B4-BE49-F238E27FC236}">
                <a16:creationId xmlns:a16="http://schemas.microsoft.com/office/drawing/2014/main" id="{3F72FF49-21C9-4C0F-9A80-B90040CC727C}"/>
              </a:ext>
            </a:extLst>
          </p:cNvPr>
          <p:cNvPicPr>
            <a:picLocks noChangeAspect="1"/>
          </p:cNvPicPr>
          <p:nvPr/>
        </p:nvPicPr>
        <p:blipFill>
          <a:blip r:embed="rId7"/>
          <a:stretch>
            <a:fillRect/>
          </a:stretch>
        </p:blipFill>
        <p:spPr>
          <a:xfrm>
            <a:off x="3251903" y="2035514"/>
            <a:ext cx="3007554" cy="2045579"/>
          </a:xfrm>
          <a:prstGeom prst="rect">
            <a:avLst/>
          </a:prstGeom>
        </p:spPr>
      </p:pic>
      <p:pic>
        <p:nvPicPr>
          <p:cNvPr id="9" name="Picture 8">
            <a:extLst>
              <a:ext uri="{FF2B5EF4-FFF2-40B4-BE49-F238E27FC236}">
                <a16:creationId xmlns:a16="http://schemas.microsoft.com/office/drawing/2014/main" id="{B479F9E3-5175-4EC7-AD1C-659461FB5FCF}"/>
              </a:ext>
            </a:extLst>
          </p:cNvPr>
          <p:cNvPicPr>
            <a:picLocks noChangeAspect="1"/>
          </p:cNvPicPr>
          <p:nvPr/>
        </p:nvPicPr>
        <p:blipFill>
          <a:blip r:embed="rId8"/>
          <a:stretch>
            <a:fillRect/>
          </a:stretch>
        </p:blipFill>
        <p:spPr>
          <a:xfrm>
            <a:off x="5511407" y="1806805"/>
            <a:ext cx="2858865" cy="2141389"/>
          </a:xfrm>
          <a:prstGeom prst="rect">
            <a:avLst/>
          </a:prstGeom>
        </p:spPr>
      </p:pic>
      <p:pic>
        <p:nvPicPr>
          <p:cNvPr id="10" name="Picture 9">
            <a:extLst>
              <a:ext uri="{FF2B5EF4-FFF2-40B4-BE49-F238E27FC236}">
                <a16:creationId xmlns:a16="http://schemas.microsoft.com/office/drawing/2014/main" id="{8BFE92BF-5BB5-4428-B186-D0EB0E873C8D}"/>
              </a:ext>
            </a:extLst>
          </p:cNvPr>
          <p:cNvPicPr>
            <a:picLocks noChangeAspect="1"/>
          </p:cNvPicPr>
          <p:nvPr/>
        </p:nvPicPr>
        <p:blipFill>
          <a:blip r:embed="rId9"/>
          <a:stretch>
            <a:fillRect/>
          </a:stretch>
        </p:blipFill>
        <p:spPr>
          <a:xfrm>
            <a:off x="7442707" y="606626"/>
            <a:ext cx="1743075" cy="2628900"/>
          </a:xfrm>
          <a:prstGeom prst="rect">
            <a:avLst/>
          </a:prstGeom>
        </p:spPr>
      </p:pic>
      <p:pic>
        <p:nvPicPr>
          <p:cNvPr id="11" name="Picture 10">
            <a:extLst>
              <a:ext uri="{FF2B5EF4-FFF2-40B4-BE49-F238E27FC236}">
                <a16:creationId xmlns:a16="http://schemas.microsoft.com/office/drawing/2014/main" id="{0B17989B-470C-4BC1-B9C2-F3FE63B1F605}"/>
              </a:ext>
            </a:extLst>
          </p:cNvPr>
          <p:cNvPicPr>
            <a:picLocks noChangeAspect="1"/>
          </p:cNvPicPr>
          <p:nvPr/>
        </p:nvPicPr>
        <p:blipFill rotWithShape="1">
          <a:blip r:embed="rId10"/>
          <a:srcRect l="29890" t="20207" b="4791"/>
          <a:stretch/>
        </p:blipFill>
        <p:spPr>
          <a:xfrm>
            <a:off x="5330954" y="3679903"/>
            <a:ext cx="2682545" cy="1612453"/>
          </a:xfrm>
          <a:prstGeom prst="rect">
            <a:avLst/>
          </a:prstGeom>
        </p:spPr>
      </p:pic>
      <p:pic>
        <p:nvPicPr>
          <p:cNvPr id="12" name="Picture 11">
            <a:extLst>
              <a:ext uri="{FF2B5EF4-FFF2-40B4-BE49-F238E27FC236}">
                <a16:creationId xmlns:a16="http://schemas.microsoft.com/office/drawing/2014/main" id="{602F7680-DB1C-4850-B708-C6D621E94550}"/>
              </a:ext>
            </a:extLst>
          </p:cNvPr>
          <p:cNvPicPr>
            <a:picLocks noChangeAspect="1"/>
          </p:cNvPicPr>
          <p:nvPr/>
        </p:nvPicPr>
        <p:blipFill>
          <a:blip r:embed="rId11"/>
          <a:stretch>
            <a:fillRect/>
          </a:stretch>
        </p:blipFill>
        <p:spPr>
          <a:xfrm>
            <a:off x="4957910" y="474984"/>
            <a:ext cx="2564730" cy="1709820"/>
          </a:xfrm>
          <a:prstGeom prst="rect">
            <a:avLst/>
          </a:prstGeom>
        </p:spPr>
      </p:pic>
      <p:pic>
        <p:nvPicPr>
          <p:cNvPr id="13" name="Picture 12">
            <a:extLst>
              <a:ext uri="{FF2B5EF4-FFF2-40B4-BE49-F238E27FC236}">
                <a16:creationId xmlns:a16="http://schemas.microsoft.com/office/drawing/2014/main" id="{30553670-3751-43D5-ADCC-9A2876552AC9}"/>
              </a:ext>
            </a:extLst>
          </p:cNvPr>
          <p:cNvPicPr>
            <a:picLocks noChangeAspect="1"/>
          </p:cNvPicPr>
          <p:nvPr/>
        </p:nvPicPr>
        <p:blipFill>
          <a:blip r:embed="rId12"/>
          <a:stretch>
            <a:fillRect/>
          </a:stretch>
        </p:blipFill>
        <p:spPr>
          <a:xfrm>
            <a:off x="6433906" y="4876161"/>
            <a:ext cx="2296335" cy="1722251"/>
          </a:xfrm>
          <a:prstGeom prst="rect">
            <a:avLst/>
          </a:prstGeom>
        </p:spPr>
      </p:pic>
      <p:pic>
        <p:nvPicPr>
          <p:cNvPr id="14" name="Picture 13">
            <a:extLst>
              <a:ext uri="{FF2B5EF4-FFF2-40B4-BE49-F238E27FC236}">
                <a16:creationId xmlns:a16="http://schemas.microsoft.com/office/drawing/2014/main" id="{6526E9C8-29B9-491C-967B-53E8EDC7C5DC}"/>
              </a:ext>
            </a:extLst>
          </p:cNvPr>
          <p:cNvPicPr>
            <a:picLocks noChangeAspect="1"/>
          </p:cNvPicPr>
          <p:nvPr/>
        </p:nvPicPr>
        <p:blipFill>
          <a:blip r:embed="rId13"/>
          <a:stretch>
            <a:fillRect/>
          </a:stretch>
        </p:blipFill>
        <p:spPr>
          <a:xfrm>
            <a:off x="8730241" y="4368874"/>
            <a:ext cx="2916564" cy="1940841"/>
          </a:xfrm>
          <a:prstGeom prst="rect">
            <a:avLst/>
          </a:prstGeom>
        </p:spPr>
      </p:pic>
      <p:pic>
        <p:nvPicPr>
          <p:cNvPr id="15" name="Picture 14">
            <a:extLst>
              <a:ext uri="{FF2B5EF4-FFF2-40B4-BE49-F238E27FC236}">
                <a16:creationId xmlns:a16="http://schemas.microsoft.com/office/drawing/2014/main" id="{8560C68B-F319-4920-B596-714D003F6AAE}"/>
              </a:ext>
            </a:extLst>
          </p:cNvPr>
          <p:cNvPicPr>
            <a:picLocks noChangeAspect="1"/>
          </p:cNvPicPr>
          <p:nvPr/>
        </p:nvPicPr>
        <p:blipFill rotWithShape="1">
          <a:blip r:embed="rId14"/>
          <a:srcRect l="18089" r="24855"/>
          <a:stretch/>
        </p:blipFill>
        <p:spPr>
          <a:xfrm>
            <a:off x="2037440" y="2527889"/>
            <a:ext cx="2262378" cy="1970132"/>
          </a:xfrm>
          <a:prstGeom prst="rect">
            <a:avLst/>
          </a:prstGeom>
        </p:spPr>
      </p:pic>
      <p:pic>
        <p:nvPicPr>
          <p:cNvPr id="16" name="Picture 15">
            <a:extLst>
              <a:ext uri="{FF2B5EF4-FFF2-40B4-BE49-F238E27FC236}">
                <a16:creationId xmlns:a16="http://schemas.microsoft.com/office/drawing/2014/main" id="{F1841FA6-9ED4-4E4E-98DB-ECD37C5FA1C3}"/>
              </a:ext>
            </a:extLst>
          </p:cNvPr>
          <p:cNvPicPr>
            <a:picLocks noChangeAspect="1"/>
          </p:cNvPicPr>
          <p:nvPr/>
        </p:nvPicPr>
        <p:blipFill rotWithShape="1">
          <a:blip r:embed="rId15"/>
          <a:srcRect l="8140" t="18071"/>
          <a:stretch/>
        </p:blipFill>
        <p:spPr>
          <a:xfrm>
            <a:off x="2816907" y="4052974"/>
            <a:ext cx="2676694" cy="1588649"/>
          </a:xfrm>
          <a:prstGeom prst="rect">
            <a:avLst/>
          </a:prstGeom>
        </p:spPr>
      </p:pic>
      <p:pic>
        <p:nvPicPr>
          <p:cNvPr id="17" name="Picture 16">
            <a:extLst>
              <a:ext uri="{FF2B5EF4-FFF2-40B4-BE49-F238E27FC236}">
                <a16:creationId xmlns:a16="http://schemas.microsoft.com/office/drawing/2014/main" id="{A49EF221-BE73-46A8-8DAC-C0B661D1CB4E}"/>
              </a:ext>
            </a:extLst>
          </p:cNvPr>
          <p:cNvPicPr>
            <a:picLocks noChangeAspect="1"/>
          </p:cNvPicPr>
          <p:nvPr/>
        </p:nvPicPr>
        <p:blipFill>
          <a:blip r:embed="rId16"/>
          <a:stretch>
            <a:fillRect/>
          </a:stretch>
        </p:blipFill>
        <p:spPr>
          <a:xfrm>
            <a:off x="4813600" y="5158417"/>
            <a:ext cx="1671713" cy="1112449"/>
          </a:xfrm>
          <a:prstGeom prst="rect">
            <a:avLst/>
          </a:prstGeom>
        </p:spPr>
      </p:pic>
      <p:pic>
        <p:nvPicPr>
          <p:cNvPr id="18" name="Picture 17">
            <a:extLst>
              <a:ext uri="{FF2B5EF4-FFF2-40B4-BE49-F238E27FC236}">
                <a16:creationId xmlns:a16="http://schemas.microsoft.com/office/drawing/2014/main" id="{D256062C-C2E0-4CC0-9379-A5BFF938032B}"/>
              </a:ext>
            </a:extLst>
          </p:cNvPr>
          <p:cNvPicPr>
            <a:picLocks noChangeAspect="1"/>
          </p:cNvPicPr>
          <p:nvPr/>
        </p:nvPicPr>
        <p:blipFill rotWithShape="1">
          <a:blip r:embed="rId17"/>
          <a:srcRect l="27021" t="10471" r="13235" b="15412"/>
          <a:stretch/>
        </p:blipFill>
        <p:spPr>
          <a:xfrm>
            <a:off x="7750948" y="3175025"/>
            <a:ext cx="2851538" cy="1645118"/>
          </a:xfrm>
          <a:prstGeom prst="rect">
            <a:avLst/>
          </a:prstGeom>
        </p:spPr>
      </p:pic>
      <p:sp>
        <p:nvSpPr>
          <p:cNvPr id="19" name="Rounded Rectangle 1">
            <a:extLst>
              <a:ext uri="{FF2B5EF4-FFF2-40B4-BE49-F238E27FC236}">
                <a16:creationId xmlns:a16="http://schemas.microsoft.com/office/drawing/2014/main" id="{79876DCB-2577-4BA8-8499-1500AA2A0276}"/>
              </a:ext>
            </a:extLst>
          </p:cNvPr>
          <p:cNvSpPr/>
          <p:nvPr/>
        </p:nvSpPr>
        <p:spPr>
          <a:xfrm>
            <a:off x="743728" y="529652"/>
            <a:ext cx="4293793" cy="1505862"/>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kern="0" dirty="0">
                <a:solidFill>
                  <a:schemeClr val="tx2">
                    <a:lumMod val="75000"/>
                  </a:schemeClr>
                </a:solidFill>
              </a:rPr>
              <a:t>Places identified as enhancing well-being</a:t>
            </a:r>
          </a:p>
        </p:txBody>
      </p:sp>
    </p:spTree>
    <p:extLst>
      <p:ext uri="{BB962C8B-B14F-4D97-AF65-F5344CB8AC3E}">
        <p14:creationId xmlns:p14="http://schemas.microsoft.com/office/powerpoint/2010/main" val="305588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919914-D87A-474C-BEE0-6385886B12D9}"/>
              </a:ext>
            </a:extLst>
          </p:cNvPr>
          <p:cNvGrpSpPr/>
          <p:nvPr/>
        </p:nvGrpSpPr>
        <p:grpSpPr>
          <a:xfrm>
            <a:off x="629689" y="1263535"/>
            <a:ext cx="10931287" cy="5312757"/>
            <a:chOff x="629689" y="1263535"/>
            <a:chExt cx="10931287" cy="5312757"/>
          </a:xfrm>
        </p:grpSpPr>
        <p:sp>
          <p:nvSpPr>
            <p:cNvPr id="3" name="Freeform: Shape 2">
              <a:extLst>
                <a:ext uri="{FF2B5EF4-FFF2-40B4-BE49-F238E27FC236}">
                  <a16:creationId xmlns:a16="http://schemas.microsoft.com/office/drawing/2014/main" id="{C65EE8D9-42B2-4AD5-91AB-55BF311C8E2B}"/>
                </a:ext>
              </a:extLst>
            </p:cNvPr>
            <p:cNvSpPr/>
            <p:nvPr/>
          </p:nvSpPr>
          <p:spPr>
            <a:xfrm>
              <a:off x="629689" y="1263535"/>
              <a:ext cx="3469826" cy="5312757"/>
            </a:xfrm>
            <a:custGeom>
              <a:avLst/>
              <a:gdLst>
                <a:gd name="connsiteX0" fmla="*/ 0 w 3469826"/>
                <a:gd name="connsiteY0" fmla="*/ 346983 h 5312757"/>
                <a:gd name="connsiteX1" fmla="*/ 346983 w 3469826"/>
                <a:gd name="connsiteY1" fmla="*/ 0 h 5312757"/>
                <a:gd name="connsiteX2" fmla="*/ 3122843 w 3469826"/>
                <a:gd name="connsiteY2" fmla="*/ 0 h 5312757"/>
                <a:gd name="connsiteX3" fmla="*/ 3469826 w 3469826"/>
                <a:gd name="connsiteY3" fmla="*/ 346983 h 5312757"/>
                <a:gd name="connsiteX4" fmla="*/ 3469826 w 3469826"/>
                <a:gd name="connsiteY4" fmla="*/ 4965774 h 5312757"/>
                <a:gd name="connsiteX5" fmla="*/ 3122843 w 3469826"/>
                <a:gd name="connsiteY5" fmla="*/ 5312757 h 5312757"/>
                <a:gd name="connsiteX6" fmla="*/ 346983 w 3469826"/>
                <a:gd name="connsiteY6" fmla="*/ 5312757 h 5312757"/>
                <a:gd name="connsiteX7" fmla="*/ 0 w 3469826"/>
                <a:gd name="connsiteY7" fmla="*/ 4965774 h 5312757"/>
                <a:gd name="connsiteX8" fmla="*/ 0 w 3469826"/>
                <a:gd name="connsiteY8" fmla="*/ 346983 h 531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826" h="5312757">
                  <a:moveTo>
                    <a:pt x="0" y="346983"/>
                  </a:moveTo>
                  <a:cubicBezTo>
                    <a:pt x="0" y="155350"/>
                    <a:pt x="155350" y="0"/>
                    <a:pt x="346983" y="0"/>
                  </a:cubicBezTo>
                  <a:lnTo>
                    <a:pt x="3122843" y="0"/>
                  </a:lnTo>
                  <a:cubicBezTo>
                    <a:pt x="3314476" y="0"/>
                    <a:pt x="3469826" y="155350"/>
                    <a:pt x="3469826" y="346983"/>
                  </a:cubicBezTo>
                  <a:lnTo>
                    <a:pt x="3469826" y="4965774"/>
                  </a:lnTo>
                  <a:cubicBezTo>
                    <a:pt x="3469826" y="5157407"/>
                    <a:pt x="3314476" y="5312757"/>
                    <a:pt x="3122843" y="5312757"/>
                  </a:cubicBezTo>
                  <a:lnTo>
                    <a:pt x="346983" y="5312757"/>
                  </a:lnTo>
                  <a:cubicBezTo>
                    <a:pt x="155350" y="5312757"/>
                    <a:pt x="0" y="5157407"/>
                    <a:pt x="0" y="4965774"/>
                  </a:cubicBezTo>
                  <a:lnTo>
                    <a:pt x="0" y="346983"/>
                  </a:lnTo>
                  <a:close/>
                </a:path>
              </a:pathLst>
            </a:cu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38560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600" kern="1200" dirty="0">
                  <a:effectLst/>
                </a:rPr>
                <a:t>Physical </a:t>
              </a:r>
              <a:r>
                <a:rPr lang="en-GB" sz="3600" dirty="0"/>
                <a:t>A</a:t>
              </a:r>
              <a:r>
                <a:rPr lang="en-GB" sz="3600" kern="1200" dirty="0">
                  <a:effectLst/>
                </a:rPr>
                <a:t>ccess</a:t>
              </a:r>
              <a:endParaRPr lang="en-GB" sz="36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algn="ctr" defTabSz="1600200">
                <a:lnSpc>
                  <a:spcPct val="90000"/>
                </a:lnSpc>
                <a:spcBef>
                  <a:spcPct val="0"/>
                </a:spcBef>
                <a:spcAft>
                  <a:spcPct val="35000"/>
                </a:spcAft>
                <a:buNone/>
              </a:pPr>
              <a:endParaRPr lang="en-GB" sz="3600" kern="1200" dirty="0"/>
            </a:p>
          </p:txBody>
        </p:sp>
        <p:sp>
          <p:nvSpPr>
            <p:cNvPr id="6" name="Freeform: Shape 5">
              <a:extLst>
                <a:ext uri="{FF2B5EF4-FFF2-40B4-BE49-F238E27FC236}">
                  <a16:creationId xmlns:a16="http://schemas.microsoft.com/office/drawing/2014/main" id="{6373FC44-939A-46EF-84E3-B9E2BCA8B8DA}"/>
                </a:ext>
              </a:extLst>
            </p:cNvPr>
            <p:cNvSpPr/>
            <p:nvPr/>
          </p:nvSpPr>
          <p:spPr>
            <a:xfrm>
              <a:off x="795340" y="2494351"/>
              <a:ext cx="3175779" cy="1173829"/>
            </a:xfrm>
            <a:custGeom>
              <a:avLst/>
              <a:gdLst>
                <a:gd name="connsiteX0" fmla="*/ 0 w 3175779"/>
                <a:gd name="connsiteY0" fmla="*/ 117383 h 1173829"/>
                <a:gd name="connsiteX1" fmla="*/ 117383 w 3175779"/>
                <a:gd name="connsiteY1" fmla="*/ 0 h 1173829"/>
                <a:gd name="connsiteX2" fmla="*/ 3058396 w 3175779"/>
                <a:gd name="connsiteY2" fmla="*/ 0 h 1173829"/>
                <a:gd name="connsiteX3" fmla="*/ 3175779 w 3175779"/>
                <a:gd name="connsiteY3" fmla="*/ 117383 h 1173829"/>
                <a:gd name="connsiteX4" fmla="*/ 3175779 w 3175779"/>
                <a:gd name="connsiteY4" fmla="*/ 1056446 h 1173829"/>
                <a:gd name="connsiteX5" fmla="*/ 3058396 w 3175779"/>
                <a:gd name="connsiteY5" fmla="*/ 1173829 h 1173829"/>
                <a:gd name="connsiteX6" fmla="*/ 117383 w 3175779"/>
                <a:gd name="connsiteY6" fmla="*/ 1173829 h 1173829"/>
                <a:gd name="connsiteX7" fmla="*/ 0 w 3175779"/>
                <a:gd name="connsiteY7" fmla="*/ 1056446 h 1173829"/>
                <a:gd name="connsiteX8" fmla="*/ 0 w 3175779"/>
                <a:gd name="connsiteY8" fmla="*/ 117383 h 11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779" h="1173829">
                  <a:moveTo>
                    <a:pt x="0" y="117383"/>
                  </a:moveTo>
                  <a:cubicBezTo>
                    <a:pt x="0" y="52554"/>
                    <a:pt x="52554" y="0"/>
                    <a:pt x="117383" y="0"/>
                  </a:cubicBezTo>
                  <a:lnTo>
                    <a:pt x="3058396" y="0"/>
                  </a:lnTo>
                  <a:cubicBezTo>
                    <a:pt x="3123225" y="0"/>
                    <a:pt x="3175779" y="52554"/>
                    <a:pt x="3175779" y="117383"/>
                  </a:cubicBezTo>
                  <a:lnTo>
                    <a:pt x="3175779" y="1056446"/>
                  </a:lnTo>
                  <a:cubicBezTo>
                    <a:pt x="3175779" y="1121275"/>
                    <a:pt x="3123225" y="1173829"/>
                    <a:pt x="3058396" y="1173829"/>
                  </a:cubicBezTo>
                  <a:lnTo>
                    <a:pt x="117383" y="1173829"/>
                  </a:lnTo>
                  <a:cubicBezTo>
                    <a:pt x="52554" y="1173829"/>
                    <a:pt x="0" y="1121275"/>
                    <a:pt x="0" y="1056446"/>
                  </a:cubicBezTo>
                  <a:lnTo>
                    <a:pt x="0" y="117383"/>
                  </a:lnTo>
                  <a:close/>
                </a:path>
              </a:pathLst>
            </a:cu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105500" tIns="87720" rIns="105500" bIns="87720" numCol="1" spcCol="1270" anchor="ctr" anchorCtr="0">
              <a:noAutofit/>
            </a:bodyPr>
            <a:lstStyle/>
            <a:p>
              <a:pPr marL="0" lvl="0" indent="0" algn="l" defTabSz="1244600">
                <a:lnSpc>
                  <a:spcPct val="90000"/>
                </a:lnSpc>
                <a:spcBef>
                  <a:spcPct val="0"/>
                </a:spcBef>
                <a:spcAft>
                  <a:spcPct val="35000"/>
                </a:spcAft>
                <a:buNone/>
              </a:pPr>
              <a:r>
                <a:rPr lang="en-GB" sz="2800" kern="1200" dirty="0"/>
                <a:t>Convenience </a:t>
              </a:r>
            </a:p>
            <a:p>
              <a:pPr marL="0" lvl="0" indent="0" algn="l" defTabSz="1244600">
                <a:lnSpc>
                  <a:spcPct val="90000"/>
                </a:lnSpc>
                <a:spcBef>
                  <a:spcPct val="0"/>
                </a:spcBef>
                <a:spcAft>
                  <a:spcPct val="35000"/>
                </a:spcAft>
                <a:buNone/>
              </a:pPr>
              <a:r>
                <a:rPr lang="en-GB" sz="2800" kern="1200" dirty="0"/>
                <a:t>Route finding</a:t>
              </a:r>
            </a:p>
          </p:txBody>
        </p:sp>
        <p:sp>
          <p:nvSpPr>
            <p:cNvPr id="7" name="Freeform: Shape 6">
              <a:extLst>
                <a:ext uri="{FF2B5EF4-FFF2-40B4-BE49-F238E27FC236}">
                  <a16:creationId xmlns:a16="http://schemas.microsoft.com/office/drawing/2014/main" id="{D30A659C-EEC9-4C61-AF91-6C3F0B40904B}"/>
                </a:ext>
              </a:extLst>
            </p:cNvPr>
            <p:cNvSpPr/>
            <p:nvPr/>
          </p:nvSpPr>
          <p:spPr>
            <a:xfrm>
              <a:off x="795743" y="4156943"/>
              <a:ext cx="3140387" cy="2153255"/>
            </a:xfrm>
            <a:custGeom>
              <a:avLst/>
              <a:gdLst>
                <a:gd name="connsiteX0" fmla="*/ 0 w 3140387"/>
                <a:gd name="connsiteY0" fmla="*/ 215326 h 2153255"/>
                <a:gd name="connsiteX1" fmla="*/ 215326 w 3140387"/>
                <a:gd name="connsiteY1" fmla="*/ 0 h 2153255"/>
                <a:gd name="connsiteX2" fmla="*/ 2925062 w 3140387"/>
                <a:gd name="connsiteY2" fmla="*/ 0 h 2153255"/>
                <a:gd name="connsiteX3" fmla="*/ 3140388 w 3140387"/>
                <a:gd name="connsiteY3" fmla="*/ 215326 h 2153255"/>
                <a:gd name="connsiteX4" fmla="*/ 3140387 w 3140387"/>
                <a:gd name="connsiteY4" fmla="*/ 1937930 h 2153255"/>
                <a:gd name="connsiteX5" fmla="*/ 2925061 w 3140387"/>
                <a:gd name="connsiteY5" fmla="*/ 2153256 h 2153255"/>
                <a:gd name="connsiteX6" fmla="*/ 215326 w 3140387"/>
                <a:gd name="connsiteY6" fmla="*/ 2153255 h 2153255"/>
                <a:gd name="connsiteX7" fmla="*/ 0 w 3140387"/>
                <a:gd name="connsiteY7" fmla="*/ 1937929 h 2153255"/>
                <a:gd name="connsiteX8" fmla="*/ 0 w 3140387"/>
                <a:gd name="connsiteY8" fmla="*/ 215326 h 2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387" h="2153255">
                  <a:moveTo>
                    <a:pt x="0" y="215326"/>
                  </a:moveTo>
                  <a:cubicBezTo>
                    <a:pt x="0" y="96405"/>
                    <a:pt x="96405" y="0"/>
                    <a:pt x="215326" y="0"/>
                  </a:cubicBezTo>
                  <a:lnTo>
                    <a:pt x="2925062" y="0"/>
                  </a:lnTo>
                  <a:cubicBezTo>
                    <a:pt x="3043983" y="0"/>
                    <a:pt x="3140388" y="96405"/>
                    <a:pt x="3140388" y="215326"/>
                  </a:cubicBezTo>
                  <a:cubicBezTo>
                    <a:pt x="3140388" y="789527"/>
                    <a:pt x="3140387" y="1363729"/>
                    <a:pt x="3140387" y="1937930"/>
                  </a:cubicBezTo>
                  <a:cubicBezTo>
                    <a:pt x="3140387" y="2056851"/>
                    <a:pt x="3043982" y="2153256"/>
                    <a:pt x="2925061" y="2153256"/>
                  </a:cubicBezTo>
                  <a:lnTo>
                    <a:pt x="215326" y="2153255"/>
                  </a:lnTo>
                  <a:cubicBezTo>
                    <a:pt x="96405" y="2153255"/>
                    <a:pt x="0" y="2056850"/>
                    <a:pt x="0" y="1937929"/>
                  </a:cubicBezTo>
                  <a:lnTo>
                    <a:pt x="0" y="215326"/>
                  </a:lnTo>
                  <a:close/>
                </a:path>
              </a:pathLst>
            </a:custGeom>
          </p:spPr>
          <p:style>
            <a:lnRef idx="2">
              <a:schemeClr val="lt1">
                <a:hueOff val="0"/>
                <a:satOff val="0"/>
                <a:lumOff val="0"/>
                <a:alphaOff val="0"/>
              </a:schemeClr>
            </a:lnRef>
            <a:fillRef idx="1">
              <a:schemeClr val="accent6">
                <a:alpha val="90000"/>
                <a:hueOff val="0"/>
                <a:satOff val="0"/>
                <a:lumOff val="0"/>
                <a:alphaOff val="-8000"/>
              </a:schemeClr>
            </a:fillRef>
            <a:effectRef idx="0">
              <a:schemeClr val="accent6">
                <a:alpha val="90000"/>
                <a:hueOff val="0"/>
                <a:satOff val="0"/>
                <a:lumOff val="0"/>
                <a:alphaOff val="-8000"/>
              </a:schemeClr>
            </a:effectRef>
            <a:fontRef idx="minor">
              <a:schemeClr val="lt1"/>
            </a:fontRef>
          </p:style>
          <p:txBody>
            <a:bodyPr spcFirstLastPara="0" vert="horz" wrap="square" lIns="124027" tIns="108787" rIns="124027" bIns="108787" numCol="1" spcCol="1270" anchor="ctr" anchorCtr="0">
              <a:noAutofit/>
            </a:bodyPr>
            <a:lstStyle/>
            <a:p>
              <a:pPr marL="0" lvl="0" indent="0" algn="ctr" defTabSz="1066800">
                <a:lnSpc>
                  <a:spcPct val="90000"/>
                </a:lnSpc>
                <a:spcBef>
                  <a:spcPct val="0"/>
                </a:spcBef>
                <a:spcAft>
                  <a:spcPct val="35000"/>
                </a:spcAft>
                <a:buNone/>
              </a:pPr>
              <a:r>
                <a:rPr lang="en-GB" sz="2400" i="1" kern="1200" dirty="0">
                  <a:latin typeface="Calibri" panose="020F0502020204030204" pitchFamily="34" charset="0"/>
                  <a:ea typeface="Calibri" panose="020F0502020204030204" pitchFamily="34" charset="0"/>
                  <a:cs typeface="Times New Roman" panose="02020603050405020304" pitchFamily="18" charset="0"/>
                </a:rPr>
                <a:t>It’s somewhere you can go there and back in a day</a:t>
              </a:r>
              <a:r>
                <a:rPr lang="en-GB" sz="2000" i="1" kern="1200" dirty="0">
                  <a:latin typeface="Calibri" panose="020F0502020204030204" pitchFamily="34" charset="0"/>
                  <a:ea typeface="Calibri" panose="020F0502020204030204" pitchFamily="34" charset="0"/>
                  <a:cs typeface="Times New Roman" panose="02020603050405020304" pitchFamily="18" charset="0"/>
                </a:rPr>
                <a:t>“</a:t>
              </a:r>
              <a:endParaRPr lang="en-GB" sz="2000" i="1" kern="1200" dirty="0"/>
            </a:p>
          </p:txBody>
        </p:sp>
        <p:sp>
          <p:nvSpPr>
            <p:cNvPr id="8" name="Freeform: Shape 7">
              <a:extLst>
                <a:ext uri="{FF2B5EF4-FFF2-40B4-BE49-F238E27FC236}">
                  <a16:creationId xmlns:a16="http://schemas.microsoft.com/office/drawing/2014/main" id="{658DEA88-C226-4BB0-A9B4-650F5E16FD1C}"/>
                </a:ext>
              </a:extLst>
            </p:cNvPr>
            <p:cNvSpPr/>
            <p:nvPr/>
          </p:nvSpPr>
          <p:spPr>
            <a:xfrm>
              <a:off x="4361086" y="1263535"/>
              <a:ext cx="3469826" cy="5312757"/>
            </a:xfrm>
            <a:custGeom>
              <a:avLst/>
              <a:gdLst>
                <a:gd name="connsiteX0" fmla="*/ 0 w 3469826"/>
                <a:gd name="connsiteY0" fmla="*/ 346983 h 5312757"/>
                <a:gd name="connsiteX1" fmla="*/ 346983 w 3469826"/>
                <a:gd name="connsiteY1" fmla="*/ 0 h 5312757"/>
                <a:gd name="connsiteX2" fmla="*/ 3122843 w 3469826"/>
                <a:gd name="connsiteY2" fmla="*/ 0 h 5312757"/>
                <a:gd name="connsiteX3" fmla="*/ 3469826 w 3469826"/>
                <a:gd name="connsiteY3" fmla="*/ 346983 h 5312757"/>
                <a:gd name="connsiteX4" fmla="*/ 3469826 w 3469826"/>
                <a:gd name="connsiteY4" fmla="*/ 4965774 h 5312757"/>
                <a:gd name="connsiteX5" fmla="*/ 3122843 w 3469826"/>
                <a:gd name="connsiteY5" fmla="*/ 5312757 h 5312757"/>
                <a:gd name="connsiteX6" fmla="*/ 346983 w 3469826"/>
                <a:gd name="connsiteY6" fmla="*/ 5312757 h 5312757"/>
                <a:gd name="connsiteX7" fmla="*/ 0 w 3469826"/>
                <a:gd name="connsiteY7" fmla="*/ 4965774 h 5312757"/>
                <a:gd name="connsiteX8" fmla="*/ 0 w 3469826"/>
                <a:gd name="connsiteY8" fmla="*/ 346983 h 531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826" h="5312757">
                  <a:moveTo>
                    <a:pt x="0" y="346983"/>
                  </a:moveTo>
                  <a:cubicBezTo>
                    <a:pt x="0" y="155350"/>
                    <a:pt x="155350" y="0"/>
                    <a:pt x="346983" y="0"/>
                  </a:cubicBezTo>
                  <a:lnTo>
                    <a:pt x="3122843" y="0"/>
                  </a:lnTo>
                  <a:cubicBezTo>
                    <a:pt x="3314476" y="0"/>
                    <a:pt x="3469826" y="155350"/>
                    <a:pt x="3469826" y="346983"/>
                  </a:cubicBezTo>
                  <a:lnTo>
                    <a:pt x="3469826" y="4965774"/>
                  </a:lnTo>
                  <a:cubicBezTo>
                    <a:pt x="3469826" y="5157407"/>
                    <a:pt x="3314476" y="5312757"/>
                    <a:pt x="3122843" y="5312757"/>
                  </a:cubicBezTo>
                  <a:lnTo>
                    <a:pt x="346983" y="5312757"/>
                  </a:lnTo>
                  <a:cubicBezTo>
                    <a:pt x="155350" y="5312757"/>
                    <a:pt x="0" y="5157407"/>
                    <a:pt x="0" y="4965774"/>
                  </a:cubicBezTo>
                  <a:lnTo>
                    <a:pt x="0" y="346983"/>
                  </a:lnTo>
                  <a:close/>
                </a:path>
              </a:pathLst>
            </a:cu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38560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600" kern="1200" dirty="0">
                  <a:effectLst/>
                  <a:latin typeface="Calibri" panose="020F0502020204030204" pitchFamily="34" charset="0"/>
                  <a:ea typeface="Calibri" panose="020F0502020204030204" pitchFamily="34" charset="0"/>
                  <a:cs typeface="Times New Roman" panose="02020603050405020304" pitchFamily="18" charset="0"/>
                </a:rPr>
                <a:t>Social </a:t>
              </a:r>
              <a:r>
                <a:rPr lang="en-GB" sz="3600" dirty="0">
                  <a:latin typeface="Calibri" panose="020F0502020204030204" pitchFamily="34" charset="0"/>
                  <a:ea typeface="Calibri" panose="020F0502020204030204" pitchFamily="34" charset="0"/>
                  <a:cs typeface="Times New Roman" panose="02020603050405020304" pitchFamily="18" charset="0"/>
                </a:rPr>
                <a:t>F</a:t>
              </a:r>
              <a:r>
                <a:rPr lang="en-GB" sz="3600" kern="1200" dirty="0">
                  <a:effectLst/>
                  <a:latin typeface="Calibri" panose="020F0502020204030204" pitchFamily="34" charset="0"/>
                  <a:ea typeface="Calibri" panose="020F0502020204030204" pitchFamily="34" charset="0"/>
                  <a:cs typeface="Times New Roman" panose="02020603050405020304" pitchFamily="18" charset="0"/>
                </a:rPr>
                <a:t>actors</a:t>
              </a:r>
            </a:p>
            <a:p>
              <a:pPr marL="0" marR="0" lvl="0" indent="0" algn="ctr" defTabSz="914400" eaLnBrk="1" fontAlgn="auto" latinLnBrk="0" hangingPunct="1">
                <a:lnSpc>
                  <a:spcPct val="100000"/>
                </a:lnSpc>
                <a:spcBef>
                  <a:spcPct val="0"/>
                </a:spcBef>
                <a:spcAft>
                  <a:spcPts val="0"/>
                </a:spcAft>
                <a:buClrTx/>
                <a:buSzTx/>
                <a:buFontTx/>
                <a:buNone/>
                <a:tabLst/>
                <a:defRPr/>
              </a:pPr>
              <a:endParaRPr lang="en-GB" sz="3600" kern="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reeform: Shape 8">
              <a:extLst>
                <a:ext uri="{FF2B5EF4-FFF2-40B4-BE49-F238E27FC236}">
                  <a16:creationId xmlns:a16="http://schemas.microsoft.com/office/drawing/2014/main" id="{C94B0F48-71EB-4100-8BBE-546894F7AA09}"/>
                </a:ext>
              </a:extLst>
            </p:cNvPr>
            <p:cNvSpPr/>
            <p:nvPr/>
          </p:nvSpPr>
          <p:spPr>
            <a:xfrm>
              <a:off x="4430899" y="2432558"/>
              <a:ext cx="3330200" cy="1190745"/>
            </a:xfrm>
            <a:custGeom>
              <a:avLst/>
              <a:gdLst>
                <a:gd name="connsiteX0" fmla="*/ 0 w 3330200"/>
                <a:gd name="connsiteY0" fmla="*/ 119075 h 1190745"/>
                <a:gd name="connsiteX1" fmla="*/ 119075 w 3330200"/>
                <a:gd name="connsiteY1" fmla="*/ 0 h 1190745"/>
                <a:gd name="connsiteX2" fmla="*/ 3211126 w 3330200"/>
                <a:gd name="connsiteY2" fmla="*/ 0 h 1190745"/>
                <a:gd name="connsiteX3" fmla="*/ 3330201 w 3330200"/>
                <a:gd name="connsiteY3" fmla="*/ 119075 h 1190745"/>
                <a:gd name="connsiteX4" fmla="*/ 3330200 w 3330200"/>
                <a:gd name="connsiteY4" fmla="*/ 1071671 h 1190745"/>
                <a:gd name="connsiteX5" fmla="*/ 3211125 w 3330200"/>
                <a:gd name="connsiteY5" fmla="*/ 1190746 h 1190745"/>
                <a:gd name="connsiteX6" fmla="*/ 119075 w 3330200"/>
                <a:gd name="connsiteY6" fmla="*/ 1190745 h 1190745"/>
                <a:gd name="connsiteX7" fmla="*/ 0 w 3330200"/>
                <a:gd name="connsiteY7" fmla="*/ 1071670 h 1190745"/>
                <a:gd name="connsiteX8" fmla="*/ 0 w 3330200"/>
                <a:gd name="connsiteY8" fmla="*/ 119075 h 119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0200" h="1190745">
                  <a:moveTo>
                    <a:pt x="0" y="119075"/>
                  </a:moveTo>
                  <a:cubicBezTo>
                    <a:pt x="0" y="53312"/>
                    <a:pt x="53312" y="0"/>
                    <a:pt x="119075" y="0"/>
                  </a:cubicBezTo>
                  <a:lnTo>
                    <a:pt x="3211126" y="0"/>
                  </a:lnTo>
                  <a:cubicBezTo>
                    <a:pt x="3276889" y="0"/>
                    <a:pt x="3330201" y="53312"/>
                    <a:pt x="3330201" y="119075"/>
                  </a:cubicBezTo>
                  <a:cubicBezTo>
                    <a:pt x="3330201" y="436607"/>
                    <a:pt x="3330200" y="754139"/>
                    <a:pt x="3330200" y="1071671"/>
                  </a:cubicBezTo>
                  <a:cubicBezTo>
                    <a:pt x="3330200" y="1137434"/>
                    <a:pt x="3276888" y="1190746"/>
                    <a:pt x="3211125" y="1190746"/>
                  </a:cubicBezTo>
                  <a:lnTo>
                    <a:pt x="119075" y="1190745"/>
                  </a:lnTo>
                  <a:cubicBezTo>
                    <a:pt x="53312" y="1190745"/>
                    <a:pt x="0" y="1137433"/>
                    <a:pt x="0" y="1071670"/>
                  </a:cubicBezTo>
                  <a:lnTo>
                    <a:pt x="0" y="119075"/>
                  </a:lnTo>
                  <a:close/>
                </a:path>
              </a:pathLst>
            </a:custGeom>
          </p:spPr>
          <p:style>
            <a:lnRef idx="2">
              <a:schemeClr val="lt1">
                <a:hueOff val="0"/>
                <a:satOff val="0"/>
                <a:lumOff val="0"/>
                <a:alphaOff val="0"/>
              </a:schemeClr>
            </a:lnRef>
            <a:fillRef idx="1">
              <a:schemeClr val="accent6">
                <a:alpha val="90000"/>
                <a:hueOff val="0"/>
                <a:satOff val="0"/>
                <a:lumOff val="0"/>
                <a:alphaOff val="-16000"/>
              </a:schemeClr>
            </a:fillRef>
            <a:effectRef idx="0">
              <a:schemeClr val="accent6">
                <a:alpha val="90000"/>
                <a:hueOff val="0"/>
                <a:satOff val="0"/>
                <a:lumOff val="0"/>
                <a:alphaOff val="-16000"/>
              </a:schemeClr>
            </a:effectRef>
            <a:fontRef idx="minor">
              <a:schemeClr val="lt1"/>
            </a:fontRef>
          </p:style>
          <p:txBody>
            <a:bodyPr spcFirstLastPara="0" vert="horz" wrap="square" lIns="105996" tIns="88216" rIns="105996" bIns="88216" numCol="1" spcCol="1270" anchor="ctr" anchorCtr="0">
              <a:noAutofit/>
            </a:bodyPr>
            <a:lstStyle/>
            <a:p>
              <a:pPr marL="0" lvl="0" indent="0" algn="l" defTabSz="1244600">
                <a:lnSpc>
                  <a:spcPct val="90000"/>
                </a:lnSpc>
                <a:spcBef>
                  <a:spcPct val="0"/>
                </a:spcBef>
                <a:spcAft>
                  <a:spcPct val="35000"/>
                </a:spcAft>
                <a:buNone/>
              </a:pPr>
              <a:r>
                <a:rPr lang="en-GB" sz="2800" kern="1200"/>
                <a:t>Group membership</a:t>
              </a:r>
            </a:p>
            <a:p>
              <a:pPr marL="0" lvl="0" indent="0" algn="l" defTabSz="1244600">
                <a:lnSpc>
                  <a:spcPct val="90000"/>
                </a:lnSpc>
                <a:spcBef>
                  <a:spcPct val="0"/>
                </a:spcBef>
                <a:spcAft>
                  <a:spcPct val="35000"/>
                </a:spcAft>
                <a:buNone/>
              </a:pPr>
              <a:r>
                <a:rPr lang="en-GB" sz="2800" kern="1200" dirty="0"/>
                <a:t>Social acceptance</a:t>
              </a:r>
            </a:p>
          </p:txBody>
        </p:sp>
        <p:sp>
          <p:nvSpPr>
            <p:cNvPr id="10" name="Freeform: Shape 9">
              <a:extLst>
                <a:ext uri="{FF2B5EF4-FFF2-40B4-BE49-F238E27FC236}">
                  <a16:creationId xmlns:a16="http://schemas.microsoft.com/office/drawing/2014/main" id="{3BAF976C-2A24-4E08-AE9F-3DB1DA085380}"/>
                </a:ext>
              </a:extLst>
            </p:cNvPr>
            <p:cNvSpPr/>
            <p:nvPr/>
          </p:nvSpPr>
          <p:spPr>
            <a:xfrm>
              <a:off x="4580699" y="4137547"/>
              <a:ext cx="3030601" cy="2173033"/>
            </a:xfrm>
            <a:custGeom>
              <a:avLst/>
              <a:gdLst>
                <a:gd name="connsiteX0" fmla="*/ 0 w 3030601"/>
                <a:gd name="connsiteY0" fmla="*/ 217303 h 2173033"/>
                <a:gd name="connsiteX1" fmla="*/ 217303 w 3030601"/>
                <a:gd name="connsiteY1" fmla="*/ 0 h 2173033"/>
                <a:gd name="connsiteX2" fmla="*/ 2813298 w 3030601"/>
                <a:gd name="connsiteY2" fmla="*/ 0 h 2173033"/>
                <a:gd name="connsiteX3" fmla="*/ 3030601 w 3030601"/>
                <a:gd name="connsiteY3" fmla="*/ 217303 h 2173033"/>
                <a:gd name="connsiteX4" fmla="*/ 3030601 w 3030601"/>
                <a:gd name="connsiteY4" fmla="*/ 1955730 h 2173033"/>
                <a:gd name="connsiteX5" fmla="*/ 2813298 w 3030601"/>
                <a:gd name="connsiteY5" fmla="*/ 2173033 h 2173033"/>
                <a:gd name="connsiteX6" fmla="*/ 217303 w 3030601"/>
                <a:gd name="connsiteY6" fmla="*/ 2173033 h 2173033"/>
                <a:gd name="connsiteX7" fmla="*/ 0 w 3030601"/>
                <a:gd name="connsiteY7" fmla="*/ 1955730 h 2173033"/>
                <a:gd name="connsiteX8" fmla="*/ 0 w 3030601"/>
                <a:gd name="connsiteY8" fmla="*/ 217303 h 217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0601" h="2173033">
                  <a:moveTo>
                    <a:pt x="0" y="217303"/>
                  </a:moveTo>
                  <a:cubicBezTo>
                    <a:pt x="0" y="97290"/>
                    <a:pt x="97290" y="0"/>
                    <a:pt x="217303" y="0"/>
                  </a:cubicBezTo>
                  <a:lnTo>
                    <a:pt x="2813298" y="0"/>
                  </a:lnTo>
                  <a:cubicBezTo>
                    <a:pt x="2933311" y="0"/>
                    <a:pt x="3030601" y="97290"/>
                    <a:pt x="3030601" y="217303"/>
                  </a:cubicBezTo>
                  <a:lnTo>
                    <a:pt x="3030601" y="1955730"/>
                  </a:lnTo>
                  <a:cubicBezTo>
                    <a:pt x="3030601" y="2075743"/>
                    <a:pt x="2933311" y="2173033"/>
                    <a:pt x="2813298" y="2173033"/>
                  </a:cubicBezTo>
                  <a:lnTo>
                    <a:pt x="217303" y="2173033"/>
                  </a:lnTo>
                  <a:cubicBezTo>
                    <a:pt x="97290" y="2173033"/>
                    <a:pt x="0" y="2075743"/>
                    <a:pt x="0" y="1955730"/>
                  </a:cubicBezTo>
                  <a:lnTo>
                    <a:pt x="0" y="217303"/>
                  </a:lnTo>
                  <a:close/>
                </a:path>
              </a:pathLst>
            </a:custGeom>
          </p:spPr>
          <p:style>
            <a:lnRef idx="2">
              <a:schemeClr val="lt1">
                <a:hueOff val="0"/>
                <a:satOff val="0"/>
                <a:lumOff val="0"/>
                <a:alphaOff val="0"/>
              </a:schemeClr>
            </a:lnRef>
            <a:fillRef idx="1">
              <a:schemeClr val="accent6">
                <a:alpha val="90000"/>
                <a:hueOff val="0"/>
                <a:satOff val="0"/>
                <a:lumOff val="0"/>
                <a:alphaOff val="-24000"/>
              </a:schemeClr>
            </a:fillRef>
            <a:effectRef idx="0">
              <a:schemeClr val="accent6">
                <a:alpha val="90000"/>
                <a:hueOff val="0"/>
                <a:satOff val="0"/>
                <a:lumOff val="0"/>
                <a:alphaOff val="-24000"/>
              </a:schemeClr>
            </a:effectRef>
            <a:fontRef idx="minor">
              <a:schemeClr val="lt1"/>
            </a:fontRef>
          </p:style>
          <p:txBody>
            <a:bodyPr spcFirstLastPara="0" vert="horz" wrap="square" lIns="124606" tIns="109366" rIns="124606" bIns="109366" numCol="1" spcCol="1270" anchor="ctr" anchorCtr="0">
              <a:noAutofit/>
            </a:bodyPr>
            <a:lstStyle/>
            <a:p>
              <a:pPr marL="0" lvl="0" indent="0" algn="ctr" defTabSz="1066800">
                <a:lnSpc>
                  <a:spcPct val="90000"/>
                </a:lnSpc>
                <a:spcBef>
                  <a:spcPct val="0"/>
                </a:spcBef>
                <a:spcAft>
                  <a:spcPct val="35000"/>
                </a:spcAft>
                <a:buNone/>
              </a:pPr>
              <a:r>
                <a:rPr lang="en-GB" sz="2400" i="1" kern="1200" dirty="0">
                  <a:latin typeface="Calibri" panose="020F0502020204030204" pitchFamily="34" charset="0"/>
                  <a:ea typeface="Calibri" panose="020F0502020204030204" pitchFamily="34" charset="0"/>
                  <a:cs typeface="Times New Roman" panose="02020603050405020304" pitchFamily="18" charset="0"/>
                </a:rPr>
                <a:t>So it’s no judgement and you’re accepted for who you are</a:t>
              </a:r>
              <a:endParaRPr lang="en-GB" sz="2400" kern="1200" dirty="0"/>
            </a:p>
          </p:txBody>
        </p:sp>
        <p:sp>
          <p:nvSpPr>
            <p:cNvPr id="11" name="Freeform: Shape 10">
              <a:extLst>
                <a:ext uri="{FF2B5EF4-FFF2-40B4-BE49-F238E27FC236}">
                  <a16:creationId xmlns:a16="http://schemas.microsoft.com/office/drawing/2014/main" id="{FFEC6959-CAD2-46AF-B38F-C9338EFC6957}"/>
                </a:ext>
              </a:extLst>
            </p:cNvPr>
            <p:cNvSpPr/>
            <p:nvPr/>
          </p:nvSpPr>
          <p:spPr>
            <a:xfrm>
              <a:off x="8091150" y="1263535"/>
              <a:ext cx="3469826" cy="5312757"/>
            </a:xfrm>
            <a:custGeom>
              <a:avLst/>
              <a:gdLst>
                <a:gd name="connsiteX0" fmla="*/ 0 w 3469826"/>
                <a:gd name="connsiteY0" fmla="*/ 346983 h 5312757"/>
                <a:gd name="connsiteX1" fmla="*/ 346983 w 3469826"/>
                <a:gd name="connsiteY1" fmla="*/ 0 h 5312757"/>
                <a:gd name="connsiteX2" fmla="*/ 3122843 w 3469826"/>
                <a:gd name="connsiteY2" fmla="*/ 0 h 5312757"/>
                <a:gd name="connsiteX3" fmla="*/ 3469826 w 3469826"/>
                <a:gd name="connsiteY3" fmla="*/ 346983 h 5312757"/>
                <a:gd name="connsiteX4" fmla="*/ 3469826 w 3469826"/>
                <a:gd name="connsiteY4" fmla="*/ 4965774 h 5312757"/>
                <a:gd name="connsiteX5" fmla="*/ 3122843 w 3469826"/>
                <a:gd name="connsiteY5" fmla="*/ 5312757 h 5312757"/>
                <a:gd name="connsiteX6" fmla="*/ 346983 w 3469826"/>
                <a:gd name="connsiteY6" fmla="*/ 5312757 h 5312757"/>
                <a:gd name="connsiteX7" fmla="*/ 0 w 3469826"/>
                <a:gd name="connsiteY7" fmla="*/ 4965774 h 5312757"/>
                <a:gd name="connsiteX8" fmla="*/ 0 w 3469826"/>
                <a:gd name="connsiteY8" fmla="*/ 346983 h 531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826" h="5312757">
                  <a:moveTo>
                    <a:pt x="0" y="346983"/>
                  </a:moveTo>
                  <a:cubicBezTo>
                    <a:pt x="0" y="155350"/>
                    <a:pt x="155350" y="0"/>
                    <a:pt x="346983" y="0"/>
                  </a:cubicBezTo>
                  <a:lnTo>
                    <a:pt x="3122843" y="0"/>
                  </a:lnTo>
                  <a:cubicBezTo>
                    <a:pt x="3314476" y="0"/>
                    <a:pt x="3469826" y="155350"/>
                    <a:pt x="3469826" y="346983"/>
                  </a:cubicBezTo>
                  <a:lnTo>
                    <a:pt x="3469826" y="4965774"/>
                  </a:lnTo>
                  <a:cubicBezTo>
                    <a:pt x="3469826" y="5157407"/>
                    <a:pt x="3314476" y="5312757"/>
                    <a:pt x="3122843" y="5312757"/>
                  </a:cubicBezTo>
                  <a:lnTo>
                    <a:pt x="346983" y="5312757"/>
                  </a:lnTo>
                  <a:cubicBezTo>
                    <a:pt x="155350" y="5312757"/>
                    <a:pt x="0" y="5157407"/>
                    <a:pt x="0" y="4965774"/>
                  </a:cubicBezTo>
                  <a:lnTo>
                    <a:pt x="0" y="346983"/>
                  </a:lnTo>
                  <a:close/>
                </a:path>
              </a:pathLst>
            </a:custGeom>
          </p:spPr>
          <p:style>
            <a:lnRef idx="0">
              <a:schemeClr val="dk1">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38560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600" kern="1200" dirty="0">
                  <a:effectLst/>
                </a:rPr>
                <a:t>Cognitive Factors</a:t>
              </a:r>
              <a:endParaRPr lang="en-GB" sz="36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algn="ctr" defTabSz="1555750">
                <a:lnSpc>
                  <a:spcPct val="90000"/>
                </a:lnSpc>
                <a:spcBef>
                  <a:spcPct val="0"/>
                </a:spcBef>
                <a:spcAft>
                  <a:spcPct val="35000"/>
                </a:spcAft>
                <a:buNone/>
              </a:pPr>
              <a:endParaRPr lang="en-GB" sz="3600" kern="1200" dirty="0"/>
            </a:p>
          </p:txBody>
        </p:sp>
        <p:sp>
          <p:nvSpPr>
            <p:cNvPr id="12" name="Freeform: Shape 11">
              <a:extLst>
                <a:ext uri="{FF2B5EF4-FFF2-40B4-BE49-F238E27FC236}">
                  <a16:creationId xmlns:a16="http://schemas.microsoft.com/office/drawing/2014/main" id="{4970BC36-80BB-429E-8AE4-49AEF41A6981}"/>
                </a:ext>
              </a:extLst>
            </p:cNvPr>
            <p:cNvSpPr/>
            <p:nvPr/>
          </p:nvSpPr>
          <p:spPr>
            <a:xfrm>
              <a:off x="8255883" y="2444716"/>
              <a:ext cx="3209478" cy="1203448"/>
            </a:xfrm>
            <a:custGeom>
              <a:avLst/>
              <a:gdLst>
                <a:gd name="connsiteX0" fmla="*/ 0 w 3209478"/>
                <a:gd name="connsiteY0" fmla="*/ 120345 h 1203448"/>
                <a:gd name="connsiteX1" fmla="*/ 120345 w 3209478"/>
                <a:gd name="connsiteY1" fmla="*/ 0 h 1203448"/>
                <a:gd name="connsiteX2" fmla="*/ 3089133 w 3209478"/>
                <a:gd name="connsiteY2" fmla="*/ 0 h 1203448"/>
                <a:gd name="connsiteX3" fmla="*/ 3209478 w 3209478"/>
                <a:gd name="connsiteY3" fmla="*/ 120345 h 1203448"/>
                <a:gd name="connsiteX4" fmla="*/ 3209478 w 3209478"/>
                <a:gd name="connsiteY4" fmla="*/ 1083103 h 1203448"/>
                <a:gd name="connsiteX5" fmla="*/ 3089133 w 3209478"/>
                <a:gd name="connsiteY5" fmla="*/ 1203448 h 1203448"/>
                <a:gd name="connsiteX6" fmla="*/ 120345 w 3209478"/>
                <a:gd name="connsiteY6" fmla="*/ 1203448 h 1203448"/>
                <a:gd name="connsiteX7" fmla="*/ 0 w 3209478"/>
                <a:gd name="connsiteY7" fmla="*/ 1083103 h 1203448"/>
                <a:gd name="connsiteX8" fmla="*/ 0 w 3209478"/>
                <a:gd name="connsiteY8" fmla="*/ 120345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9478" h="1203448">
                  <a:moveTo>
                    <a:pt x="0" y="120345"/>
                  </a:moveTo>
                  <a:cubicBezTo>
                    <a:pt x="0" y="53880"/>
                    <a:pt x="53880" y="0"/>
                    <a:pt x="120345" y="0"/>
                  </a:cubicBezTo>
                  <a:lnTo>
                    <a:pt x="3089133" y="0"/>
                  </a:lnTo>
                  <a:cubicBezTo>
                    <a:pt x="3155598" y="0"/>
                    <a:pt x="3209478" y="53880"/>
                    <a:pt x="3209478" y="120345"/>
                  </a:cubicBezTo>
                  <a:lnTo>
                    <a:pt x="3209478" y="1083103"/>
                  </a:lnTo>
                  <a:cubicBezTo>
                    <a:pt x="3209478" y="1149568"/>
                    <a:pt x="3155598" y="1203448"/>
                    <a:pt x="3089133" y="1203448"/>
                  </a:cubicBezTo>
                  <a:lnTo>
                    <a:pt x="120345" y="1203448"/>
                  </a:lnTo>
                  <a:cubicBezTo>
                    <a:pt x="53880" y="1203448"/>
                    <a:pt x="0" y="1149568"/>
                    <a:pt x="0" y="1083103"/>
                  </a:cubicBezTo>
                  <a:lnTo>
                    <a:pt x="0" y="120345"/>
                  </a:lnTo>
                  <a:close/>
                </a:path>
              </a:pathLst>
            </a:custGeom>
          </p:spPr>
          <p:style>
            <a:lnRef idx="2">
              <a:schemeClr val="lt1">
                <a:hueOff val="0"/>
                <a:satOff val="0"/>
                <a:lumOff val="0"/>
                <a:alphaOff val="0"/>
              </a:schemeClr>
            </a:lnRef>
            <a:fillRef idx="1">
              <a:schemeClr val="accent6">
                <a:alpha val="90000"/>
                <a:hueOff val="0"/>
                <a:satOff val="0"/>
                <a:lumOff val="0"/>
                <a:alphaOff val="-32000"/>
              </a:schemeClr>
            </a:fillRef>
            <a:effectRef idx="0">
              <a:schemeClr val="accent6">
                <a:alpha val="90000"/>
                <a:hueOff val="0"/>
                <a:satOff val="0"/>
                <a:lumOff val="0"/>
                <a:alphaOff val="-32000"/>
              </a:schemeClr>
            </a:effectRef>
            <a:fontRef idx="minor">
              <a:schemeClr val="lt1"/>
            </a:fontRef>
          </p:style>
          <p:txBody>
            <a:bodyPr spcFirstLastPara="0" vert="horz" wrap="square" lIns="106368" tIns="88588" rIns="106368" bIns="88588" numCol="1" spcCol="1270" anchor="ctr" anchorCtr="0">
              <a:noAutofit/>
            </a:bodyPr>
            <a:lstStyle/>
            <a:p>
              <a:pPr marL="0" lvl="0" indent="0" algn="l" defTabSz="1244600">
                <a:lnSpc>
                  <a:spcPct val="90000"/>
                </a:lnSpc>
                <a:spcBef>
                  <a:spcPct val="0"/>
                </a:spcBef>
                <a:spcAft>
                  <a:spcPct val="35000"/>
                </a:spcAft>
                <a:buNone/>
              </a:pPr>
              <a:r>
                <a:rPr lang="en-GB" sz="2800" kern="1200" dirty="0"/>
                <a:t>Memories       </a:t>
              </a:r>
            </a:p>
            <a:p>
              <a:pPr marL="0" lvl="0" indent="0" algn="l" defTabSz="1244600">
                <a:lnSpc>
                  <a:spcPct val="90000"/>
                </a:lnSpc>
                <a:spcBef>
                  <a:spcPct val="0"/>
                </a:spcBef>
                <a:spcAft>
                  <a:spcPct val="35000"/>
                </a:spcAft>
                <a:buNone/>
              </a:pPr>
              <a:r>
                <a:rPr lang="en-GB" sz="2800" kern="1200" dirty="0"/>
                <a:t>Goal setting</a:t>
              </a:r>
            </a:p>
          </p:txBody>
        </p:sp>
        <p:sp>
          <p:nvSpPr>
            <p:cNvPr id="13" name="Freeform: Shape 12">
              <a:extLst>
                <a:ext uri="{FF2B5EF4-FFF2-40B4-BE49-F238E27FC236}">
                  <a16:creationId xmlns:a16="http://schemas.microsoft.com/office/drawing/2014/main" id="{F34CE968-A5AD-42B9-ACD3-73D1747B739C}"/>
                </a:ext>
              </a:extLst>
            </p:cNvPr>
            <p:cNvSpPr/>
            <p:nvPr/>
          </p:nvSpPr>
          <p:spPr>
            <a:xfrm>
              <a:off x="8255883" y="4180087"/>
              <a:ext cx="3140359" cy="2129969"/>
            </a:xfrm>
            <a:custGeom>
              <a:avLst/>
              <a:gdLst>
                <a:gd name="connsiteX0" fmla="*/ 0 w 3140359"/>
                <a:gd name="connsiteY0" fmla="*/ 212997 h 2129969"/>
                <a:gd name="connsiteX1" fmla="*/ 212997 w 3140359"/>
                <a:gd name="connsiteY1" fmla="*/ 0 h 2129969"/>
                <a:gd name="connsiteX2" fmla="*/ 2927362 w 3140359"/>
                <a:gd name="connsiteY2" fmla="*/ 0 h 2129969"/>
                <a:gd name="connsiteX3" fmla="*/ 3140359 w 3140359"/>
                <a:gd name="connsiteY3" fmla="*/ 212997 h 2129969"/>
                <a:gd name="connsiteX4" fmla="*/ 3140359 w 3140359"/>
                <a:gd name="connsiteY4" fmla="*/ 1916972 h 2129969"/>
                <a:gd name="connsiteX5" fmla="*/ 2927362 w 3140359"/>
                <a:gd name="connsiteY5" fmla="*/ 2129969 h 2129969"/>
                <a:gd name="connsiteX6" fmla="*/ 212997 w 3140359"/>
                <a:gd name="connsiteY6" fmla="*/ 2129969 h 2129969"/>
                <a:gd name="connsiteX7" fmla="*/ 0 w 3140359"/>
                <a:gd name="connsiteY7" fmla="*/ 1916972 h 2129969"/>
                <a:gd name="connsiteX8" fmla="*/ 0 w 3140359"/>
                <a:gd name="connsiteY8" fmla="*/ 212997 h 212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359" h="2129969">
                  <a:moveTo>
                    <a:pt x="0" y="212997"/>
                  </a:moveTo>
                  <a:cubicBezTo>
                    <a:pt x="0" y="95362"/>
                    <a:pt x="95362" y="0"/>
                    <a:pt x="212997" y="0"/>
                  </a:cubicBezTo>
                  <a:lnTo>
                    <a:pt x="2927362" y="0"/>
                  </a:lnTo>
                  <a:cubicBezTo>
                    <a:pt x="3044997" y="0"/>
                    <a:pt x="3140359" y="95362"/>
                    <a:pt x="3140359" y="212997"/>
                  </a:cubicBezTo>
                  <a:lnTo>
                    <a:pt x="3140359" y="1916972"/>
                  </a:lnTo>
                  <a:cubicBezTo>
                    <a:pt x="3140359" y="2034607"/>
                    <a:pt x="3044997" y="2129969"/>
                    <a:pt x="2927362" y="2129969"/>
                  </a:cubicBezTo>
                  <a:lnTo>
                    <a:pt x="212997" y="2129969"/>
                  </a:lnTo>
                  <a:cubicBezTo>
                    <a:pt x="95362" y="2129969"/>
                    <a:pt x="0" y="2034607"/>
                    <a:pt x="0" y="1916972"/>
                  </a:cubicBezTo>
                  <a:lnTo>
                    <a:pt x="0" y="212997"/>
                  </a:lnTo>
                  <a:close/>
                </a:path>
              </a:pathLst>
            </a:custGeom>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txBody>
            <a:bodyPr spcFirstLastPara="0" vert="horz" wrap="square" lIns="123345" tIns="108105" rIns="123345" bIns="108105" numCol="1" spcCol="1270" anchor="ctr" anchorCtr="0">
              <a:noAutofit/>
            </a:bodyPr>
            <a:lstStyle/>
            <a:p>
              <a:pPr marL="0" lvl="0" indent="0" algn="ctr" defTabSz="1066800">
                <a:lnSpc>
                  <a:spcPct val="90000"/>
                </a:lnSpc>
                <a:spcBef>
                  <a:spcPct val="0"/>
                </a:spcBef>
                <a:spcAft>
                  <a:spcPct val="35000"/>
                </a:spcAft>
                <a:buNone/>
              </a:pPr>
              <a:r>
                <a:rPr lang="en-GB" sz="2400" i="1" kern="1200" dirty="0">
                  <a:latin typeface="Calibri" panose="020F0502020204030204" pitchFamily="34" charset="0"/>
                  <a:ea typeface="Calibri" panose="020F0502020204030204" pitchFamily="34" charset="0"/>
                  <a:cs typeface="Times New Roman" panose="02020603050405020304" pitchFamily="18" charset="0"/>
                </a:rPr>
                <a:t>I spent a lot of time as a child outdoors and so I can only assume that it builds from there</a:t>
              </a:r>
              <a:endParaRPr lang="en-GB" sz="2400" i="1" kern="1200" dirty="0"/>
            </a:p>
          </p:txBody>
        </p:sp>
      </p:grpSp>
      <p:sp>
        <p:nvSpPr>
          <p:cNvPr id="4" name="Rounded Rectangle 1">
            <a:extLst>
              <a:ext uri="{FF2B5EF4-FFF2-40B4-BE49-F238E27FC236}">
                <a16:creationId xmlns:a16="http://schemas.microsoft.com/office/drawing/2014/main" id="{11B9F56B-E293-4321-9EFD-2DEA4DF8979C}"/>
              </a:ext>
            </a:extLst>
          </p:cNvPr>
          <p:cNvSpPr>
            <a:spLocks noGrp="1"/>
          </p:cNvSpPr>
          <p:nvPr>
            <p:ph type="title"/>
          </p:nvPr>
        </p:nvSpPr>
        <p:spPr>
          <a:xfrm>
            <a:off x="4018511" y="276337"/>
            <a:ext cx="4154977" cy="680593"/>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kern="0" dirty="0">
                <a:solidFill>
                  <a:schemeClr val="tx2">
                    <a:lumMod val="75000"/>
                  </a:schemeClr>
                </a:solidFill>
              </a:rPr>
              <a:t>Potential facilitators</a:t>
            </a:r>
          </a:p>
        </p:txBody>
      </p:sp>
    </p:spTree>
    <p:extLst>
      <p:ext uri="{BB962C8B-B14F-4D97-AF65-F5344CB8AC3E}">
        <p14:creationId xmlns:p14="http://schemas.microsoft.com/office/powerpoint/2010/main" val="261383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F21924DC-69F4-4AD3-809B-3ACB90D1E22F}"/>
              </a:ext>
            </a:extLst>
          </p:cNvPr>
          <p:cNvSpPr>
            <a:spLocks noGrp="1"/>
          </p:cNvSpPr>
          <p:nvPr>
            <p:ph type="title"/>
          </p:nvPr>
        </p:nvSpPr>
        <p:spPr>
          <a:xfrm>
            <a:off x="3644438" y="215496"/>
            <a:ext cx="4903124" cy="665653"/>
          </a:xfrm>
          <a:prstGeom prst="round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kern="0" dirty="0">
                <a:solidFill>
                  <a:schemeClr val="tx2">
                    <a:lumMod val="75000"/>
                  </a:schemeClr>
                </a:solidFill>
              </a:rPr>
              <a:t>Potential barriers </a:t>
            </a:r>
          </a:p>
        </p:txBody>
      </p:sp>
      <p:grpSp>
        <p:nvGrpSpPr>
          <p:cNvPr id="6" name="Group 5">
            <a:extLst>
              <a:ext uri="{FF2B5EF4-FFF2-40B4-BE49-F238E27FC236}">
                <a16:creationId xmlns:a16="http://schemas.microsoft.com/office/drawing/2014/main" id="{44B3E5F0-2743-4009-BD60-E4CEDE61152C}"/>
              </a:ext>
            </a:extLst>
          </p:cNvPr>
          <p:cNvGrpSpPr/>
          <p:nvPr/>
        </p:nvGrpSpPr>
        <p:grpSpPr>
          <a:xfrm>
            <a:off x="171364" y="1074208"/>
            <a:ext cx="11919300" cy="5568296"/>
            <a:chOff x="113130" y="1074208"/>
            <a:chExt cx="11824407" cy="5568296"/>
          </a:xfrm>
        </p:grpSpPr>
        <p:sp>
          <p:nvSpPr>
            <p:cNvPr id="7" name="Freeform: Shape 6">
              <a:extLst>
                <a:ext uri="{FF2B5EF4-FFF2-40B4-BE49-F238E27FC236}">
                  <a16:creationId xmlns:a16="http://schemas.microsoft.com/office/drawing/2014/main" id="{150A7713-1461-4018-ADBC-000C85143663}"/>
                </a:ext>
              </a:extLst>
            </p:cNvPr>
            <p:cNvSpPr/>
            <p:nvPr/>
          </p:nvSpPr>
          <p:spPr>
            <a:xfrm>
              <a:off x="125539" y="1074208"/>
              <a:ext cx="2849401" cy="5568296"/>
            </a:xfrm>
            <a:custGeom>
              <a:avLst/>
              <a:gdLst>
                <a:gd name="connsiteX0" fmla="*/ 0 w 2752311"/>
                <a:gd name="connsiteY0" fmla="*/ 275231 h 5568296"/>
                <a:gd name="connsiteX1" fmla="*/ 275231 w 2752311"/>
                <a:gd name="connsiteY1" fmla="*/ 0 h 5568296"/>
                <a:gd name="connsiteX2" fmla="*/ 2477080 w 2752311"/>
                <a:gd name="connsiteY2" fmla="*/ 0 h 5568296"/>
                <a:gd name="connsiteX3" fmla="*/ 2752311 w 2752311"/>
                <a:gd name="connsiteY3" fmla="*/ 275231 h 5568296"/>
                <a:gd name="connsiteX4" fmla="*/ 2752311 w 2752311"/>
                <a:gd name="connsiteY4" fmla="*/ 5293065 h 5568296"/>
                <a:gd name="connsiteX5" fmla="*/ 2477080 w 2752311"/>
                <a:gd name="connsiteY5" fmla="*/ 5568296 h 5568296"/>
                <a:gd name="connsiteX6" fmla="*/ 275231 w 2752311"/>
                <a:gd name="connsiteY6" fmla="*/ 5568296 h 5568296"/>
                <a:gd name="connsiteX7" fmla="*/ 0 w 2752311"/>
                <a:gd name="connsiteY7" fmla="*/ 5293065 h 5568296"/>
                <a:gd name="connsiteX8" fmla="*/ 0 w 2752311"/>
                <a:gd name="connsiteY8" fmla="*/ 275231 h 55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311" h="5568296">
                  <a:moveTo>
                    <a:pt x="0" y="275231"/>
                  </a:moveTo>
                  <a:cubicBezTo>
                    <a:pt x="0" y="123225"/>
                    <a:pt x="123225" y="0"/>
                    <a:pt x="275231" y="0"/>
                  </a:cubicBezTo>
                  <a:lnTo>
                    <a:pt x="2477080" y="0"/>
                  </a:lnTo>
                  <a:cubicBezTo>
                    <a:pt x="2629086" y="0"/>
                    <a:pt x="2752311" y="123225"/>
                    <a:pt x="2752311" y="275231"/>
                  </a:cubicBezTo>
                  <a:lnTo>
                    <a:pt x="2752311" y="5293065"/>
                  </a:lnTo>
                  <a:cubicBezTo>
                    <a:pt x="2752311" y="5445071"/>
                    <a:pt x="2629086" y="5568296"/>
                    <a:pt x="2477080" y="5568296"/>
                  </a:cubicBezTo>
                  <a:lnTo>
                    <a:pt x="275231" y="5568296"/>
                  </a:lnTo>
                  <a:cubicBezTo>
                    <a:pt x="123225" y="5568296"/>
                    <a:pt x="0" y="5445071"/>
                    <a:pt x="0" y="5293065"/>
                  </a:cubicBezTo>
                  <a:lnTo>
                    <a:pt x="0" y="275231"/>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40349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600" kern="1200" dirty="0">
                  <a:effectLst/>
                </a:rPr>
                <a:t>Physical Access</a:t>
              </a:r>
              <a:endParaRPr lang="en-GB" sz="36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algn="ctr" defTabSz="1733550">
                <a:lnSpc>
                  <a:spcPct val="90000"/>
                </a:lnSpc>
                <a:spcBef>
                  <a:spcPct val="0"/>
                </a:spcBef>
                <a:spcAft>
                  <a:spcPct val="35000"/>
                </a:spcAft>
                <a:buNone/>
              </a:pPr>
              <a:endParaRPr lang="en-GB" sz="3600" kern="1200" dirty="0"/>
            </a:p>
          </p:txBody>
        </p:sp>
        <p:sp>
          <p:nvSpPr>
            <p:cNvPr id="8" name="Freeform: Shape 7">
              <a:extLst>
                <a:ext uri="{FF2B5EF4-FFF2-40B4-BE49-F238E27FC236}">
                  <a16:creationId xmlns:a16="http://schemas.microsoft.com/office/drawing/2014/main" id="{0830FF50-FDFA-4545-9BFB-B52BB411B0F9}"/>
                </a:ext>
              </a:extLst>
            </p:cNvPr>
            <p:cNvSpPr/>
            <p:nvPr/>
          </p:nvSpPr>
          <p:spPr>
            <a:xfrm>
              <a:off x="113130" y="2295169"/>
              <a:ext cx="2808604" cy="1563188"/>
            </a:xfrm>
            <a:custGeom>
              <a:avLst/>
              <a:gdLst>
                <a:gd name="connsiteX0" fmla="*/ 0 w 2201848"/>
                <a:gd name="connsiteY0" fmla="*/ 167892 h 1678917"/>
                <a:gd name="connsiteX1" fmla="*/ 167892 w 2201848"/>
                <a:gd name="connsiteY1" fmla="*/ 0 h 1678917"/>
                <a:gd name="connsiteX2" fmla="*/ 2033956 w 2201848"/>
                <a:gd name="connsiteY2" fmla="*/ 0 h 1678917"/>
                <a:gd name="connsiteX3" fmla="*/ 2201848 w 2201848"/>
                <a:gd name="connsiteY3" fmla="*/ 167892 h 1678917"/>
                <a:gd name="connsiteX4" fmla="*/ 2201848 w 2201848"/>
                <a:gd name="connsiteY4" fmla="*/ 1511025 h 1678917"/>
                <a:gd name="connsiteX5" fmla="*/ 2033956 w 2201848"/>
                <a:gd name="connsiteY5" fmla="*/ 1678917 h 1678917"/>
                <a:gd name="connsiteX6" fmla="*/ 167892 w 2201848"/>
                <a:gd name="connsiteY6" fmla="*/ 1678917 h 1678917"/>
                <a:gd name="connsiteX7" fmla="*/ 0 w 2201848"/>
                <a:gd name="connsiteY7" fmla="*/ 1511025 h 1678917"/>
                <a:gd name="connsiteX8" fmla="*/ 0 w 2201848"/>
                <a:gd name="connsiteY8" fmla="*/ 167892 h 167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848" h="1678917">
                  <a:moveTo>
                    <a:pt x="0" y="167892"/>
                  </a:moveTo>
                  <a:cubicBezTo>
                    <a:pt x="0" y="75168"/>
                    <a:pt x="75168" y="0"/>
                    <a:pt x="167892" y="0"/>
                  </a:cubicBezTo>
                  <a:lnTo>
                    <a:pt x="2033956" y="0"/>
                  </a:lnTo>
                  <a:cubicBezTo>
                    <a:pt x="2126680" y="0"/>
                    <a:pt x="2201848" y="75168"/>
                    <a:pt x="2201848" y="167892"/>
                  </a:cubicBezTo>
                  <a:lnTo>
                    <a:pt x="2201848" y="1511025"/>
                  </a:lnTo>
                  <a:cubicBezTo>
                    <a:pt x="2201848" y="1603749"/>
                    <a:pt x="2126680" y="1678917"/>
                    <a:pt x="2033956" y="1678917"/>
                  </a:cubicBezTo>
                  <a:lnTo>
                    <a:pt x="167892" y="1678917"/>
                  </a:lnTo>
                  <a:cubicBezTo>
                    <a:pt x="75168" y="1678917"/>
                    <a:pt x="0" y="1603749"/>
                    <a:pt x="0" y="1511025"/>
                  </a:cubicBezTo>
                  <a:lnTo>
                    <a:pt x="0" y="167892"/>
                  </a:lnTo>
                  <a:close/>
                </a:path>
              </a:pathLst>
            </a:cu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97434" tIns="85369" rIns="97434" bIns="85369" numCol="1" spcCol="1270" anchor="ctr" anchorCtr="0">
              <a:noAutofit/>
            </a:bodyPr>
            <a:lstStyle/>
            <a:p>
              <a:pPr marL="0" lvl="0" indent="0" defTabSz="844550">
                <a:lnSpc>
                  <a:spcPct val="90000"/>
                </a:lnSpc>
                <a:spcBef>
                  <a:spcPct val="0"/>
                </a:spcBef>
                <a:spcAft>
                  <a:spcPct val="35000"/>
                </a:spcAft>
                <a:buNone/>
              </a:pPr>
              <a:r>
                <a:rPr lang="en-GB" sz="2800" kern="1200" dirty="0"/>
                <a:t>Distance </a:t>
              </a:r>
            </a:p>
            <a:p>
              <a:pPr marL="0" lvl="0" indent="0" defTabSz="844550">
                <a:lnSpc>
                  <a:spcPct val="90000"/>
                </a:lnSpc>
                <a:spcBef>
                  <a:spcPct val="0"/>
                </a:spcBef>
                <a:spcAft>
                  <a:spcPct val="35000"/>
                </a:spcAft>
                <a:buNone/>
              </a:pPr>
              <a:r>
                <a:rPr lang="en-GB" sz="2800" kern="1200" dirty="0"/>
                <a:t>Route finding</a:t>
              </a:r>
            </a:p>
          </p:txBody>
        </p:sp>
        <p:sp>
          <p:nvSpPr>
            <p:cNvPr id="9" name="Freeform: Shape 8">
              <a:extLst>
                <a:ext uri="{FF2B5EF4-FFF2-40B4-BE49-F238E27FC236}">
                  <a16:creationId xmlns:a16="http://schemas.microsoft.com/office/drawing/2014/main" id="{30D89D4D-5802-4963-AED7-E13369225C6E}"/>
                </a:ext>
              </a:extLst>
            </p:cNvPr>
            <p:cNvSpPr/>
            <p:nvPr/>
          </p:nvSpPr>
          <p:spPr>
            <a:xfrm>
              <a:off x="113130" y="3974086"/>
              <a:ext cx="2808604" cy="2668418"/>
            </a:xfrm>
            <a:custGeom>
              <a:avLst/>
              <a:gdLst>
                <a:gd name="connsiteX0" fmla="*/ 0 w 2201848"/>
                <a:gd name="connsiteY0" fmla="*/ 167892 h 1678917"/>
                <a:gd name="connsiteX1" fmla="*/ 167892 w 2201848"/>
                <a:gd name="connsiteY1" fmla="*/ 0 h 1678917"/>
                <a:gd name="connsiteX2" fmla="*/ 2033956 w 2201848"/>
                <a:gd name="connsiteY2" fmla="*/ 0 h 1678917"/>
                <a:gd name="connsiteX3" fmla="*/ 2201848 w 2201848"/>
                <a:gd name="connsiteY3" fmla="*/ 167892 h 1678917"/>
                <a:gd name="connsiteX4" fmla="*/ 2201848 w 2201848"/>
                <a:gd name="connsiteY4" fmla="*/ 1511025 h 1678917"/>
                <a:gd name="connsiteX5" fmla="*/ 2033956 w 2201848"/>
                <a:gd name="connsiteY5" fmla="*/ 1678917 h 1678917"/>
                <a:gd name="connsiteX6" fmla="*/ 167892 w 2201848"/>
                <a:gd name="connsiteY6" fmla="*/ 1678917 h 1678917"/>
                <a:gd name="connsiteX7" fmla="*/ 0 w 2201848"/>
                <a:gd name="connsiteY7" fmla="*/ 1511025 h 1678917"/>
                <a:gd name="connsiteX8" fmla="*/ 0 w 2201848"/>
                <a:gd name="connsiteY8" fmla="*/ 167892 h 167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848" h="1678917">
                  <a:moveTo>
                    <a:pt x="0" y="167892"/>
                  </a:moveTo>
                  <a:cubicBezTo>
                    <a:pt x="0" y="75168"/>
                    <a:pt x="75168" y="0"/>
                    <a:pt x="167892" y="0"/>
                  </a:cubicBezTo>
                  <a:lnTo>
                    <a:pt x="2033956" y="0"/>
                  </a:lnTo>
                  <a:cubicBezTo>
                    <a:pt x="2126680" y="0"/>
                    <a:pt x="2201848" y="75168"/>
                    <a:pt x="2201848" y="167892"/>
                  </a:cubicBezTo>
                  <a:lnTo>
                    <a:pt x="2201848" y="1511025"/>
                  </a:lnTo>
                  <a:cubicBezTo>
                    <a:pt x="2201848" y="1603749"/>
                    <a:pt x="2126680" y="1678917"/>
                    <a:pt x="2033956" y="1678917"/>
                  </a:cubicBezTo>
                  <a:lnTo>
                    <a:pt x="167892" y="1678917"/>
                  </a:lnTo>
                  <a:cubicBezTo>
                    <a:pt x="75168" y="1678917"/>
                    <a:pt x="0" y="1603749"/>
                    <a:pt x="0" y="1511025"/>
                  </a:cubicBezTo>
                  <a:lnTo>
                    <a:pt x="0" y="167892"/>
                  </a:lnTo>
                  <a:close/>
                </a:path>
              </a:pathLst>
            </a:custGeom>
          </p:spPr>
          <p:style>
            <a:lnRef idx="2">
              <a:schemeClr val="lt1">
                <a:hueOff val="0"/>
                <a:satOff val="0"/>
                <a:lumOff val="0"/>
                <a:alphaOff val="0"/>
              </a:schemeClr>
            </a:lnRef>
            <a:fillRef idx="1">
              <a:schemeClr val="accent2">
                <a:alpha val="90000"/>
                <a:hueOff val="0"/>
                <a:satOff val="0"/>
                <a:lumOff val="0"/>
                <a:alphaOff val="-5714"/>
              </a:schemeClr>
            </a:fillRef>
            <a:effectRef idx="0">
              <a:schemeClr val="accent2">
                <a:alpha val="90000"/>
                <a:hueOff val="0"/>
                <a:satOff val="0"/>
                <a:lumOff val="0"/>
                <a:alphaOff val="-5714"/>
              </a:schemeClr>
            </a:effectRef>
            <a:fontRef idx="minor">
              <a:schemeClr val="lt1"/>
            </a:fontRef>
          </p:style>
          <p:txBody>
            <a:bodyPr spcFirstLastPara="0" vert="horz" wrap="square" lIns="97434" tIns="85369" rIns="97434" bIns="85369" numCol="1" spcCol="1270" anchor="ctr" anchorCtr="0">
              <a:noAutofit/>
            </a:bodyPr>
            <a:lstStyle/>
            <a:p>
              <a:pPr lvl="0" algn="ctr" defTabSz="844550">
                <a:lnSpc>
                  <a:spcPct val="90000"/>
                </a:lnSpc>
                <a:spcBef>
                  <a:spcPct val="0"/>
                </a:spcBef>
                <a:spcAft>
                  <a:spcPct val="35000"/>
                </a:spcAft>
              </a:pPr>
              <a:r>
                <a:rPr lang="en-GB" sz="2400" i="1" dirty="0"/>
                <a:t>The path will become perhaps either overgrown or ploughed  up</a:t>
              </a:r>
              <a:endParaRPr lang="en-GB" sz="2400" kern="1200" dirty="0"/>
            </a:p>
          </p:txBody>
        </p:sp>
        <p:sp>
          <p:nvSpPr>
            <p:cNvPr id="10" name="Freeform: Shape 9">
              <a:extLst>
                <a:ext uri="{FF2B5EF4-FFF2-40B4-BE49-F238E27FC236}">
                  <a16:creationId xmlns:a16="http://schemas.microsoft.com/office/drawing/2014/main" id="{A6D97C99-54B6-4EE8-9093-D82212A95C5B}"/>
                </a:ext>
              </a:extLst>
            </p:cNvPr>
            <p:cNvSpPr/>
            <p:nvPr/>
          </p:nvSpPr>
          <p:spPr>
            <a:xfrm>
              <a:off x="3106533" y="1074208"/>
              <a:ext cx="2849400" cy="5568296"/>
            </a:xfrm>
            <a:custGeom>
              <a:avLst/>
              <a:gdLst>
                <a:gd name="connsiteX0" fmla="*/ 0 w 2752311"/>
                <a:gd name="connsiteY0" fmla="*/ 275231 h 5568296"/>
                <a:gd name="connsiteX1" fmla="*/ 275231 w 2752311"/>
                <a:gd name="connsiteY1" fmla="*/ 0 h 5568296"/>
                <a:gd name="connsiteX2" fmla="*/ 2477080 w 2752311"/>
                <a:gd name="connsiteY2" fmla="*/ 0 h 5568296"/>
                <a:gd name="connsiteX3" fmla="*/ 2752311 w 2752311"/>
                <a:gd name="connsiteY3" fmla="*/ 275231 h 5568296"/>
                <a:gd name="connsiteX4" fmla="*/ 2752311 w 2752311"/>
                <a:gd name="connsiteY4" fmla="*/ 5293065 h 5568296"/>
                <a:gd name="connsiteX5" fmla="*/ 2477080 w 2752311"/>
                <a:gd name="connsiteY5" fmla="*/ 5568296 h 5568296"/>
                <a:gd name="connsiteX6" fmla="*/ 275231 w 2752311"/>
                <a:gd name="connsiteY6" fmla="*/ 5568296 h 5568296"/>
                <a:gd name="connsiteX7" fmla="*/ 0 w 2752311"/>
                <a:gd name="connsiteY7" fmla="*/ 5293065 h 5568296"/>
                <a:gd name="connsiteX8" fmla="*/ 0 w 2752311"/>
                <a:gd name="connsiteY8" fmla="*/ 275231 h 55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311" h="5568296">
                  <a:moveTo>
                    <a:pt x="0" y="275231"/>
                  </a:moveTo>
                  <a:cubicBezTo>
                    <a:pt x="0" y="123225"/>
                    <a:pt x="123225" y="0"/>
                    <a:pt x="275231" y="0"/>
                  </a:cubicBezTo>
                  <a:lnTo>
                    <a:pt x="2477080" y="0"/>
                  </a:lnTo>
                  <a:cubicBezTo>
                    <a:pt x="2629086" y="0"/>
                    <a:pt x="2752311" y="123225"/>
                    <a:pt x="2752311" y="275231"/>
                  </a:cubicBezTo>
                  <a:lnTo>
                    <a:pt x="2752311" y="5293065"/>
                  </a:lnTo>
                  <a:cubicBezTo>
                    <a:pt x="2752311" y="5445071"/>
                    <a:pt x="2629086" y="5568296"/>
                    <a:pt x="2477080" y="5568296"/>
                  </a:cubicBezTo>
                  <a:lnTo>
                    <a:pt x="275231" y="5568296"/>
                  </a:lnTo>
                  <a:cubicBezTo>
                    <a:pt x="123225" y="5568296"/>
                    <a:pt x="0" y="5445071"/>
                    <a:pt x="0" y="5293065"/>
                  </a:cubicBezTo>
                  <a:lnTo>
                    <a:pt x="0" y="275231"/>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40349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600" kern="1200" dirty="0">
                  <a:effectLst/>
                </a:rPr>
                <a:t>Perceived Ability</a:t>
              </a:r>
              <a:endParaRPr lang="en-GB" sz="36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algn="ctr" defTabSz="1155700">
                <a:lnSpc>
                  <a:spcPct val="90000"/>
                </a:lnSpc>
                <a:spcBef>
                  <a:spcPct val="0"/>
                </a:spcBef>
                <a:spcAft>
                  <a:spcPct val="35000"/>
                </a:spcAft>
                <a:buNone/>
              </a:pPr>
              <a:endParaRPr lang="en-GB" sz="3600" kern="1200" dirty="0"/>
            </a:p>
          </p:txBody>
        </p:sp>
        <p:sp>
          <p:nvSpPr>
            <p:cNvPr id="11" name="Freeform: Shape 10">
              <a:extLst>
                <a:ext uri="{FF2B5EF4-FFF2-40B4-BE49-F238E27FC236}">
                  <a16:creationId xmlns:a16="http://schemas.microsoft.com/office/drawing/2014/main" id="{F1831551-9E0D-41CB-98E5-383C77092C90}"/>
                </a:ext>
              </a:extLst>
            </p:cNvPr>
            <p:cNvSpPr/>
            <p:nvPr/>
          </p:nvSpPr>
          <p:spPr>
            <a:xfrm>
              <a:off x="3122547" y="2295169"/>
              <a:ext cx="2820977" cy="1563188"/>
            </a:xfrm>
            <a:custGeom>
              <a:avLst/>
              <a:gdLst>
                <a:gd name="connsiteX0" fmla="*/ 0 w 2201848"/>
                <a:gd name="connsiteY0" fmla="*/ 167892 h 1678917"/>
                <a:gd name="connsiteX1" fmla="*/ 167892 w 2201848"/>
                <a:gd name="connsiteY1" fmla="*/ 0 h 1678917"/>
                <a:gd name="connsiteX2" fmla="*/ 2033956 w 2201848"/>
                <a:gd name="connsiteY2" fmla="*/ 0 h 1678917"/>
                <a:gd name="connsiteX3" fmla="*/ 2201848 w 2201848"/>
                <a:gd name="connsiteY3" fmla="*/ 167892 h 1678917"/>
                <a:gd name="connsiteX4" fmla="*/ 2201848 w 2201848"/>
                <a:gd name="connsiteY4" fmla="*/ 1511025 h 1678917"/>
                <a:gd name="connsiteX5" fmla="*/ 2033956 w 2201848"/>
                <a:gd name="connsiteY5" fmla="*/ 1678917 h 1678917"/>
                <a:gd name="connsiteX6" fmla="*/ 167892 w 2201848"/>
                <a:gd name="connsiteY6" fmla="*/ 1678917 h 1678917"/>
                <a:gd name="connsiteX7" fmla="*/ 0 w 2201848"/>
                <a:gd name="connsiteY7" fmla="*/ 1511025 h 1678917"/>
                <a:gd name="connsiteX8" fmla="*/ 0 w 2201848"/>
                <a:gd name="connsiteY8" fmla="*/ 167892 h 167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848" h="1678917">
                  <a:moveTo>
                    <a:pt x="0" y="167892"/>
                  </a:moveTo>
                  <a:cubicBezTo>
                    <a:pt x="0" y="75168"/>
                    <a:pt x="75168" y="0"/>
                    <a:pt x="167892" y="0"/>
                  </a:cubicBezTo>
                  <a:lnTo>
                    <a:pt x="2033956" y="0"/>
                  </a:lnTo>
                  <a:cubicBezTo>
                    <a:pt x="2126680" y="0"/>
                    <a:pt x="2201848" y="75168"/>
                    <a:pt x="2201848" y="167892"/>
                  </a:cubicBezTo>
                  <a:lnTo>
                    <a:pt x="2201848" y="1511025"/>
                  </a:lnTo>
                  <a:cubicBezTo>
                    <a:pt x="2201848" y="1603749"/>
                    <a:pt x="2126680" y="1678917"/>
                    <a:pt x="2033956" y="1678917"/>
                  </a:cubicBezTo>
                  <a:lnTo>
                    <a:pt x="167892" y="1678917"/>
                  </a:lnTo>
                  <a:cubicBezTo>
                    <a:pt x="75168" y="1678917"/>
                    <a:pt x="0" y="1603749"/>
                    <a:pt x="0" y="1511025"/>
                  </a:cubicBezTo>
                  <a:lnTo>
                    <a:pt x="0" y="167892"/>
                  </a:lnTo>
                  <a:close/>
                </a:path>
              </a:pathLst>
            </a:custGeom>
          </p:spPr>
          <p:style>
            <a:lnRef idx="2">
              <a:schemeClr val="lt1">
                <a:hueOff val="0"/>
                <a:satOff val="0"/>
                <a:lumOff val="0"/>
                <a:alphaOff val="0"/>
              </a:schemeClr>
            </a:lnRef>
            <a:fillRef idx="1">
              <a:schemeClr val="accent2">
                <a:alpha val="90000"/>
                <a:hueOff val="0"/>
                <a:satOff val="0"/>
                <a:lumOff val="0"/>
                <a:alphaOff val="-11429"/>
              </a:schemeClr>
            </a:fillRef>
            <a:effectRef idx="0">
              <a:schemeClr val="accent2">
                <a:alpha val="90000"/>
                <a:hueOff val="0"/>
                <a:satOff val="0"/>
                <a:lumOff val="0"/>
                <a:alphaOff val="-11429"/>
              </a:schemeClr>
            </a:effectRef>
            <a:fontRef idx="minor">
              <a:schemeClr val="lt1"/>
            </a:fontRef>
          </p:style>
          <p:txBody>
            <a:bodyPr spcFirstLastPara="0" vert="horz" wrap="square" lIns="97434" tIns="85369" rIns="97434" bIns="85369" numCol="1" spcCol="1270" anchor="ctr" anchorCtr="0">
              <a:noAutofit/>
            </a:bodyPr>
            <a:lstStyle/>
            <a:p>
              <a:pPr marL="0" lvl="0" indent="0" defTabSz="844550">
                <a:lnSpc>
                  <a:spcPct val="90000"/>
                </a:lnSpc>
                <a:spcBef>
                  <a:spcPct val="0"/>
                </a:spcBef>
                <a:spcAft>
                  <a:spcPct val="35000"/>
                </a:spcAft>
                <a:buNone/>
              </a:pPr>
              <a:r>
                <a:rPr lang="en-GB" sz="2800" kern="1200" dirty="0"/>
                <a:t>Poor health </a:t>
              </a:r>
            </a:p>
            <a:p>
              <a:pPr marL="0" lvl="0" indent="0" defTabSz="844550">
                <a:lnSpc>
                  <a:spcPct val="90000"/>
                </a:lnSpc>
                <a:spcBef>
                  <a:spcPct val="0"/>
                </a:spcBef>
                <a:spcAft>
                  <a:spcPct val="35000"/>
                </a:spcAft>
                <a:buNone/>
              </a:pPr>
              <a:r>
                <a:rPr lang="en-GB" sz="2800" kern="1200" dirty="0"/>
                <a:t>Lack of confidence</a:t>
              </a:r>
            </a:p>
          </p:txBody>
        </p:sp>
        <p:sp>
          <p:nvSpPr>
            <p:cNvPr id="12" name="Freeform: Shape 11">
              <a:extLst>
                <a:ext uri="{FF2B5EF4-FFF2-40B4-BE49-F238E27FC236}">
                  <a16:creationId xmlns:a16="http://schemas.microsoft.com/office/drawing/2014/main" id="{A55F3482-91CF-4C9A-A32D-39FCE9ED9A81}"/>
                </a:ext>
              </a:extLst>
            </p:cNvPr>
            <p:cNvSpPr/>
            <p:nvPr/>
          </p:nvSpPr>
          <p:spPr>
            <a:xfrm>
              <a:off x="3122547" y="3974086"/>
              <a:ext cx="2772855" cy="2668418"/>
            </a:xfrm>
            <a:custGeom>
              <a:avLst/>
              <a:gdLst>
                <a:gd name="connsiteX0" fmla="*/ 0 w 2201848"/>
                <a:gd name="connsiteY0" fmla="*/ 167892 h 1678917"/>
                <a:gd name="connsiteX1" fmla="*/ 167892 w 2201848"/>
                <a:gd name="connsiteY1" fmla="*/ 0 h 1678917"/>
                <a:gd name="connsiteX2" fmla="*/ 2033956 w 2201848"/>
                <a:gd name="connsiteY2" fmla="*/ 0 h 1678917"/>
                <a:gd name="connsiteX3" fmla="*/ 2201848 w 2201848"/>
                <a:gd name="connsiteY3" fmla="*/ 167892 h 1678917"/>
                <a:gd name="connsiteX4" fmla="*/ 2201848 w 2201848"/>
                <a:gd name="connsiteY4" fmla="*/ 1511025 h 1678917"/>
                <a:gd name="connsiteX5" fmla="*/ 2033956 w 2201848"/>
                <a:gd name="connsiteY5" fmla="*/ 1678917 h 1678917"/>
                <a:gd name="connsiteX6" fmla="*/ 167892 w 2201848"/>
                <a:gd name="connsiteY6" fmla="*/ 1678917 h 1678917"/>
                <a:gd name="connsiteX7" fmla="*/ 0 w 2201848"/>
                <a:gd name="connsiteY7" fmla="*/ 1511025 h 1678917"/>
                <a:gd name="connsiteX8" fmla="*/ 0 w 2201848"/>
                <a:gd name="connsiteY8" fmla="*/ 167892 h 167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848" h="1678917">
                  <a:moveTo>
                    <a:pt x="0" y="167892"/>
                  </a:moveTo>
                  <a:cubicBezTo>
                    <a:pt x="0" y="75168"/>
                    <a:pt x="75168" y="0"/>
                    <a:pt x="167892" y="0"/>
                  </a:cubicBezTo>
                  <a:lnTo>
                    <a:pt x="2033956" y="0"/>
                  </a:lnTo>
                  <a:cubicBezTo>
                    <a:pt x="2126680" y="0"/>
                    <a:pt x="2201848" y="75168"/>
                    <a:pt x="2201848" y="167892"/>
                  </a:cubicBezTo>
                  <a:lnTo>
                    <a:pt x="2201848" y="1511025"/>
                  </a:lnTo>
                  <a:cubicBezTo>
                    <a:pt x="2201848" y="1603749"/>
                    <a:pt x="2126680" y="1678917"/>
                    <a:pt x="2033956" y="1678917"/>
                  </a:cubicBezTo>
                  <a:lnTo>
                    <a:pt x="167892" y="1678917"/>
                  </a:lnTo>
                  <a:cubicBezTo>
                    <a:pt x="75168" y="1678917"/>
                    <a:pt x="0" y="1603749"/>
                    <a:pt x="0" y="1511025"/>
                  </a:cubicBezTo>
                  <a:lnTo>
                    <a:pt x="0" y="167892"/>
                  </a:lnTo>
                  <a:close/>
                </a:path>
              </a:pathLst>
            </a:custGeom>
          </p:spPr>
          <p:style>
            <a:lnRef idx="2">
              <a:schemeClr val="lt1">
                <a:hueOff val="0"/>
                <a:satOff val="0"/>
                <a:lumOff val="0"/>
                <a:alphaOff val="0"/>
              </a:schemeClr>
            </a:lnRef>
            <a:fillRef idx="1">
              <a:schemeClr val="accent2">
                <a:alpha val="90000"/>
                <a:hueOff val="0"/>
                <a:satOff val="0"/>
                <a:lumOff val="0"/>
                <a:alphaOff val="-17143"/>
              </a:schemeClr>
            </a:fillRef>
            <a:effectRef idx="0">
              <a:schemeClr val="accent2">
                <a:alpha val="90000"/>
                <a:hueOff val="0"/>
                <a:satOff val="0"/>
                <a:lumOff val="0"/>
                <a:alphaOff val="-17143"/>
              </a:schemeClr>
            </a:effectRef>
            <a:fontRef idx="minor">
              <a:schemeClr val="lt1"/>
            </a:fontRef>
          </p:style>
          <p:txBody>
            <a:bodyPr spcFirstLastPara="0" vert="horz" wrap="square" lIns="97434" tIns="85369" rIns="97434" bIns="85369" numCol="1" spcCol="1270" anchor="ctr" anchorCtr="0">
              <a:noAutofit/>
            </a:bodyPr>
            <a:lstStyle/>
            <a:p>
              <a:pPr marL="0" lvl="0" indent="0" algn="ctr" defTabSz="844550">
                <a:lnSpc>
                  <a:spcPct val="90000"/>
                </a:lnSpc>
                <a:spcBef>
                  <a:spcPct val="0"/>
                </a:spcBef>
                <a:spcAft>
                  <a:spcPct val="35000"/>
                </a:spcAft>
                <a:buNone/>
              </a:pPr>
              <a:r>
                <a:rPr lang="en-GB" sz="2400" i="1" dirty="0"/>
                <a:t>The further away I am from somewhere familiar and the more nervous I’m going to get</a:t>
              </a:r>
              <a:endParaRPr lang="en-GB" sz="1900" i="1" kern="1200" dirty="0"/>
            </a:p>
          </p:txBody>
        </p:sp>
        <p:sp>
          <p:nvSpPr>
            <p:cNvPr id="13" name="Freeform: Shape 12">
              <a:extLst>
                <a:ext uri="{FF2B5EF4-FFF2-40B4-BE49-F238E27FC236}">
                  <a16:creationId xmlns:a16="http://schemas.microsoft.com/office/drawing/2014/main" id="{22680491-8F26-427A-8CB8-951EF5517124}"/>
                </a:ext>
              </a:extLst>
            </p:cNvPr>
            <p:cNvSpPr/>
            <p:nvPr/>
          </p:nvSpPr>
          <p:spPr>
            <a:xfrm>
              <a:off x="6091130" y="1074208"/>
              <a:ext cx="2849400" cy="5568296"/>
            </a:xfrm>
            <a:custGeom>
              <a:avLst/>
              <a:gdLst>
                <a:gd name="connsiteX0" fmla="*/ 0 w 2752311"/>
                <a:gd name="connsiteY0" fmla="*/ 275231 h 5568296"/>
                <a:gd name="connsiteX1" fmla="*/ 275231 w 2752311"/>
                <a:gd name="connsiteY1" fmla="*/ 0 h 5568296"/>
                <a:gd name="connsiteX2" fmla="*/ 2477080 w 2752311"/>
                <a:gd name="connsiteY2" fmla="*/ 0 h 5568296"/>
                <a:gd name="connsiteX3" fmla="*/ 2752311 w 2752311"/>
                <a:gd name="connsiteY3" fmla="*/ 275231 h 5568296"/>
                <a:gd name="connsiteX4" fmla="*/ 2752311 w 2752311"/>
                <a:gd name="connsiteY4" fmla="*/ 5293065 h 5568296"/>
                <a:gd name="connsiteX5" fmla="*/ 2477080 w 2752311"/>
                <a:gd name="connsiteY5" fmla="*/ 5568296 h 5568296"/>
                <a:gd name="connsiteX6" fmla="*/ 275231 w 2752311"/>
                <a:gd name="connsiteY6" fmla="*/ 5568296 h 5568296"/>
                <a:gd name="connsiteX7" fmla="*/ 0 w 2752311"/>
                <a:gd name="connsiteY7" fmla="*/ 5293065 h 5568296"/>
                <a:gd name="connsiteX8" fmla="*/ 0 w 2752311"/>
                <a:gd name="connsiteY8" fmla="*/ 275231 h 55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311" h="5568296">
                  <a:moveTo>
                    <a:pt x="0" y="275231"/>
                  </a:moveTo>
                  <a:cubicBezTo>
                    <a:pt x="0" y="123225"/>
                    <a:pt x="123225" y="0"/>
                    <a:pt x="275231" y="0"/>
                  </a:cubicBezTo>
                  <a:lnTo>
                    <a:pt x="2477080" y="0"/>
                  </a:lnTo>
                  <a:cubicBezTo>
                    <a:pt x="2629086" y="0"/>
                    <a:pt x="2752311" y="123225"/>
                    <a:pt x="2752311" y="275231"/>
                  </a:cubicBezTo>
                  <a:lnTo>
                    <a:pt x="2752311" y="5293065"/>
                  </a:lnTo>
                  <a:cubicBezTo>
                    <a:pt x="2752311" y="5445071"/>
                    <a:pt x="2629086" y="5568296"/>
                    <a:pt x="2477080" y="5568296"/>
                  </a:cubicBezTo>
                  <a:lnTo>
                    <a:pt x="275231" y="5568296"/>
                  </a:lnTo>
                  <a:cubicBezTo>
                    <a:pt x="123225" y="5568296"/>
                    <a:pt x="0" y="5445071"/>
                    <a:pt x="0" y="5293065"/>
                  </a:cubicBezTo>
                  <a:lnTo>
                    <a:pt x="0" y="275231"/>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40349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600" kern="1200" dirty="0">
                  <a:effectLst/>
                </a:rPr>
                <a:t>Perceived </a:t>
              </a:r>
            </a:p>
            <a:p>
              <a:pPr marL="0" marR="0" lvl="0" indent="0" algn="ctr" defTabSz="914400" eaLnBrk="1" fontAlgn="auto" latinLnBrk="0" hangingPunct="1">
                <a:lnSpc>
                  <a:spcPct val="100000"/>
                </a:lnSpc>
                <a:spcBef>
                  <a:spcPct val="0"/>
                </a:spcBef>
                <a:spcAft>
                  <a:spcPts val="0"/>
                </a:spcAft>
                <a:buClrTx/>
                <a:buSzTx/>
                <a:buFontTx/>
                <a:buNone/>
                <a:tabLst/>
                <a:defRPr/>
              </a:pPr>
              <a:r>
                <a:rPr lang="en-GB" sz="3600" kern="1200" dirty="0">
                  <a:effectLst/>
                </a:rPr>
                <a:t>Risk</a:t>
              </a:r>
              <a:endParaRPr lang="en-GB" sz="36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algn="ctr" defTabSz="1155700">
                <a:lnSpc>
                  <a:spcPct val="90000"/>
                </a:lnSpc>
                <a:spcBef>
                  <a:spcPct val="0"/>
                </a:spcBef>
                <a:spcAft>
                  <a:spcPct val="35000"/>
                </a:spcAft>
                <a:buNone/>
              </a:pPr>
              <a:endParaRPr lang="en-GB" sz="3600" kern="1200" dirty="0"/>
            </a:p>
          </p:txBody>
        </p:sp>
        <p:sp>
          <p:nvSpPr>
            <p:cNvPr id="14" name="Freeform: Shape 13">
              <a:extLst>
                <a:ext uri="{FF2B5EF4-FFF2-40B4-BE49-F238E27FC236}">
                  <a16:creationId xmlns:a16="http://schemas.microsoft.com/office/drawing/2014/main" id="{544269C2-331A-49EA-B81C-7729B5754C0F}"/>
                </a:ext>
              </a:extLst>
            </p:cNvPr>
            <p:cNvSpPr/>
            <p:nvPr/>
          </p:nvSpPr>
          <p:spPr>
            <a:xfrm>
              <a:off x="6103540" y="2295168"/>
              <a:ext cx="2836990" cy="1563188"/>
            </a:xfrm>
            <a:custGeom>
              <a:avLst/>
              <a:gdLst>
                <a:gd name="connsiteX0" fmla="*/ 0 w 2663224"/>
                <a:gd name="connsiteY0" fmla="*/ 122881 h 1228805"/>
                <a:gd name="connsiteX1" fmla="*/ 122881 w 2663224"/>
                <a:gd name="connsiteY1" fmla="*/ 0 h 1228805"/>
                <a:gd name="connsiteX2" fmla="*/ 2540344 w 2663224"/>
                <a:gd name="connsiteY2" fmla="*/ 0 h 1228805"/>
                <a:gd name="connsiteX3" fmla="*/ 2663225 w 2663224"/>
                <a:gd name="connsiteY3" fmla="*/ 122881 h 1228805"/>
                <a:gd name="connsiteX4" fmla="*/ 2663224 w 2663224"/>
                <a:gd name="connsiteY4" fmla="*/ 1105925 h 1228805"/>
                <a:gd name="connsiteX5" fmla="*/ 2540343 w 2663224"/>
                <a:gd name="connsiteY5" fmla="*/ 1228806 h 1228805"/>
                <a:gd name="connsiteX6" fmla="*/ 122881 w 2663224"/>
                <a:gd name="connsiteY6" fmla="*/ 1228805 h 1228805"/>
                <a:gd name="connsiteX7" fmla="*/ 0 w 2663224"/>
                <a:gd name="connsiteY7" fmla="*/ 1105924 h 1228805"/>
                <a:gd name="connsiteX8" fmla="*/ 0 w 2663224"/>
                <a:gd name="connsiteY8" fmla="*/ 122881 h 122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3224" h="1228805">
                  <a:moveTo>
                    <a:pt x="0" y="122881"/>
                  </a:moveTo>
                  <a:cubicBezTo>
                    <a:pt x="0" y="55016"/>
                    <a:pt x="55016" y="0"/>
                    <a:pt x="122881" y="0"/>
                  </a:cubicBezTo>
                  <a:lnTo>
                    <a:pt x="2540344" y="0"/>
                  </a:lnTo>
                  <a:cubicBezTo>
                    <a:pt x="2608209" y="0"/>
                    <a:pt x="2663225" y="55016"/>
                    <a:pt x="2663225" y="122881"/>
                  </a:cubicBezTo>
                  <a:cubicBezTo>
                    <a:pt x="2663225" y="450562"/>
                    <a:pt x="2663224" y="778244"/>
                    <a:pt x="2663224" y="1105925"/>
                  </a:cubicBezTo>
                  <a:cubicBezTo>
                    <a:pt x="2663224" y="1173790"/>
                    <a:pt x="2608208" y="1228806"/>
                    <a:pt x="2540343" y="1228806"/>
                  </a:cubicBezTo>
                  <a:lnTo>
                    <a:pt x="122881" y="1228805"/>
                  </a:lnTo>
                  <a:cubicBezTo>
                    <a:pt x="55016" y="1228805"/>
                    <a:pt x="0" y="1173789"/>
                    <a:pt x="0" y="1105924"/>
                  </a:cubicBezTo>
                  <a:lnTo>
                    <a:pt x="0" y="122881"/>
                  </a:lnTo>
                  <a:close/>
                </a:path>
              </a:pathLst>
            </a:custGeom>
          </p:spPr>
          <p:style>
            <a:lnRef idx="2">
              <a:schemeClr val="lt1">
                <a:hueOff val="0"/>
                <a:satOff val="0"/>
                <a:lumOff val="0"/>
                <a:alphaOff val="0"/>
              </a:schemeClr>
            </a:lnRef>
            <a:fillRef idx="1">
              <a:schemeClr val="accent2">
                <a:alpha val="90000"/>
                <a:hueOff val="0"/>
                <a:satOff val="0"/>
                <a:lumOff val="0"/>
                <a:alphaOff val="-22857"/>
              </a:schemeClr>
            </a:fillRef>
            <a:effectRef idx="0">
              <a:schemeClr val="accent2">
                <a:alpha val="90000"/>
                <a:hueOff val="0"/>
                <a:satOff val="0"/>
                <a:lumOff val="0"/>
                <a:alphaOff val="-22857"/>
              </a:schemeClr>
            </a:effectRef>
            <a:fontRef idx="minor">
              <a:schemeClr val="lt1"/>
            </a:fontRef>
          </p:style>
          <p:txBody>
            <a:bodyPr spcFirstLastPara="0" vert="horz" wrap="square" lIns="107110" tIns="89330" rIns="107110" bIns="89330" numCol="1" spcCol="1270" anchor="ctr" anchorCtr="0">
              <a:noAutofit/>
            </a:bodyPr>
            <a:lstStyle/>
            <a:p>
              <a:pPr marL="0" lvl="0" indent="0" defTabSz="1244600">
                <a:lnSpc>
                  <a:spcPct val="90000"/>
                </a:lnSpc>
                <a:spcBef>
                  <a:spcPct val="0"/>
                </a:spcBef>
                <a:spcAft>
                  <a:spcPct val="35000"/>
                </a:spcAft>
                <a:buNone/>
              </a:pPr>
              <a:r>
                <a:rPr lang="en-GB" sz="2800" kern="1200" dirty="0"/>
                <a:t>Personal </a:t>
              </a:r>
              <a:r>
                <a:rPr lang="en-GB" sz="2800" dirty="0"/>
                <a:t>s</a:t>
              </a:r>
              <a:r>
                <a:rPr lang="en-GB" sz="2800" kern="1200" dirty="0"/>
                <a:t>afety</a:t>
              </a:r>
            </a:p>
            <a:p>
              <a:pPr marL="0" lvl="0" indent="0" defTabSz="1244600">
                <a:lnSpc>
                  <a:spcPct val="90000"/>
                </a:lnSpc>
                <a:spcBef>
                  <a:spcPct val="0"/>
                </a:spcBef>
                <a:spcAft>
                  <a:spcPct val="35000"/>
                </a:spcAft>
                <a:buNone/>
              </a:pPr>
              <a:r>
                <a:rPr lang="en-GB" sz="2800" kern="1200" dirty="0"/>
                <a:t>Vulnerability </a:t>
              </a:r>
            </a:p>
          </p:txBody>
        </p:sp>
        <p:sp>
          <p:nvSpPr>
            <p:cNvPr id="15" name="Freeform: Shape 14">
              <a:extLst>
                <a:ext uri="{FF2B5EF4-FFF2-40B4-BE49-F238E27FC236}">
                  <a16:creationId xmlns:a16="http://schemas.microsoft.com/office/drawing/2014/main" id="{FD21B55D-00BB-4925-928B-FA93ADD22939}"/>
                </a:ext>
              </a:extLst>
            </p:cNvPr>
            <p:cNvSpPr/>
            <p:nvPr/>
          </p:nvSpPr>
          <p:spPr>
            <a:xfrm>
              <a:off x="6103541" y="3974086"/>
              <a:ext cx="2836989" cy="2668418"/>
            </a:xfrm>
            <a:custGeom>
              <a:avLst/>
              <a:gdLst>
                <a:gd name="connsiteX0" fmla="*/ 0 w 2615906"/>
                <a:gd name="connsiteY0" fmla="*/ 230423 h 2304227"/>
                <a:gd name="connsiteX1" fmla="*/ 230423 w 2615906"/>
                <a:gd name="connsiteY1" fmla="*/ 0 h 2304227"/>
                <a:gd name="connsiteX2" fmla="*/ 2385483 w 2615906"/>
                <a:gd name="connsiteY2" fmla="*/ 0 h 2304227"/>
                <a:gd name="connsiteX3" fmla="*/ 2615906 w 2615906"/>
                <a:gd name="connsiteY3" fmla="*/ 230423 h 2304227"/>
                <a:gd name="connsiteX4" fmla="*/ 2615906 w 2615906"/>
                <a:gd name="connsiteY4" fmla="*/ 2073804 h 2304227"/>
                <a:gd name="connsiteX5" fmla="*/ 2385483 w 2615906"/>
                <a:gd name="connsiteY5" fmla="*/ 2304227 h 2304227"/>
                <a:gd name="connsiteX6" fmla="*/ 230423 w 2615906"/>
                <a:gd name="connsiteY6" fmla="*/ 2304227 h 2304227"/>
                <a:gd name="connsiteX7" fmla="*/ 0 w 2615906"/>
                <a:gd name="connsiteY7" fmla="*/ 2073804 h 2304227"/>
                <a:gd name="connsiteX8" fmla="*/ 0 w 2615906"/>
                <a:gd name="connsiteY8" fmla="*/ 230423 h 230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5906" h="2304227">
                  <a:moveTo>
                    <a:pt x="0" y="230423"/>
                  </a:moveTo>
                  <a:cubicBezTo>
                    <a:pt x="0" y="103164"/>
                    <a:pt x="103164" y="0"/>
                    <a:pt x="230423" y="0"/>
                  </a:cubicBezTo>
                  <a:lnTo>
                    <a:pt x="2385483" y="0"/>
                  </a:lnTo>
                  <a:cubicBezTo>
                    <a:pt x="2512742" y="0"/>
                    <a:pt x="2615906" y="103164"/>
                    <a:pt x="2615906" y="230423"/>
                  </a:cubicBezTo>
                  <a:lnTo>
                    <a:pt x="2615906" y="2073804"/>
                  </a:lnTo>
                  <a:cubicBezTo>
                    <a:pt x="2615906" y="2201063"/>
                    <a:pt x="2512742" y="2304227"/>
                    <a:pt x="2385483" y="2304227"/>
                  </a:cubicBezTo>
                  <a:lnTo>
                    <a:pt x="230423" y="2304227"/>
                  </a:lnTo>
                  <a:cubicBezTo>
                    <a:pt x="103164" y="2304227"/>
                    <a:pt x="0" y="2201063"/>
                    <a:pt x="0" y="2073804"/>
                  </a:cubicBezTo>
                  <a:lnTo>
                    <a:pt x="0" y="230423"/>
                  </a:lnTo>
                  <a:close/>
                </a:path>
              </a:pathLst>
            </a:custGeom>
          </p:spPr>
          <p:style>
            <a:lnRef idx="2">
              <a:schemeClr val="lt1">
                <a:hueOff val="0"/>
                <a:satOff val="0"/>
                <a:lumOff val="0"/>
                <a:alphaOff val="0"/>
              </a:schemeClr>
            </a:lnRef>
            <a:fillRef idx="1">
              <a:schemeClr val="accent2">
                <a:alpha val="90000"/>
                <a:hueOff val="0"/>
                <a:satOff val="0"/>
                <a:lumOff val="0"/>
                <a:alphaOff val="-28571"/>
              </a:schemeClr>
            </a:fillRef>
            <a:effectRef idx="0">
              <a:schemeClr val="accent2">
                <a:alpha val="90000"/>
                <a:hueOff val="0"/>
                <a:satOff val="0"/>
                <a:lumOff val="0"/>
                <a:alphaOff val="-28571"/>
              </a:schemeClr>
            </a:effectRef>
            <a:fontRef idx="minor">
              <a:schemeClr val="lt1"/>
            </a:fontRef>
          </p:style>
          <p:txBody>
            <a:bodyPr spcFirstLastPara="0" vert="horz" wrap="square" lIns="138609" tIns="120829" rIns="138609" bIns="120829" numCol="1" spcCol="1270" anchor="ctr" anchorCtr="0">
              <a:noAutofit/>
            </a:bodyPr>
            <a:lstStyle/>
            <a:p>
              <a:pPr marL="0" lvl="0" indent="0" algn="ctr" defTabSz="1244600">
                <a:lnSpc>
                  <a:spcPct val="90000"/>
                </a:lnSpc>
                <a:spcBef>
                  <a:spcPct val="0"/>
                </a:spcBef>
                <a:spcAft>
                  <a:spcPct val="35000"/>
                </a:spcAft>
                <a:buNone/>
              </a:pPr>
              <a:r>
                <a:rPr lang="en-GB" sz="2400" i="1" kern="1200" dirty="0">
                  <a:latin typeface="Calibri" panose="020F0502020204030204" pitchFamily="34" charset="0"/>
                  <a:ea typeface="Calibri" panose="020F0502020204030204" pitchFamily="34" charset="0"/>
                  <a:cs typeface="Times New Roman" panose="02020603050405020304" pitchFamily="18" charset="0"/>
                </a:rPr>
                <a:t>I realise I’m more vulnerable physically because I’m 70</a:t>
              </a:r>
              <a:endParaRPr lang="en-GB" sz="2400" kern="1200" dirty="0"/>
            </a:p>
          </p:txBody>
        </p:sp>
        <p:sp>
          <p:nvSpPr>
            <p:cNvPr id="16" name="Freeform: Shape 15">
              <a:extLst>
                <a:ext uri="{FF2B5EF4-FFF2-40B4-BE49-F238E27FC236}">
                  <a16:creationId xmlns:a16="http://schemas.microsoft.com/office/drawing/2014/main" id="{3F493CB2-E62D-4F93-8224-3607BA7BD199}"/>
                </a:ext>
              </a:extLst>
            </p:cNvPr>
            <p:cNvSpPr/>
            <p:nvPr/>
          </p:nvSpPr>
          <p:spPr>
            <a:xfrm>
              <a:off x="9088137" y="1074208"/>
              <a:ext cx="2849400" cy="5568296"/>
            </a:xfrm>
            <a:custGeom>
              <a:avLst/>
              <a:gdLst>
                <a:gd name="connsiteX0" fmla="*/ 0 w 2752311"/>
                <a:gd name="connsiteY0" fmla="*/ 275231 h 5568296"/>
                <a:gd name="connsiteX1" fmla="*/ 275231 w 2752311"/>
                <a:gd name="connsiteY1" fmla="*/ 0 h 5568296"/>
                <a:gd name="connsiteX2" fmla="*/ 2477080 w 2752311"/>
                <a:gd name="connsiteY2" fmla="*/ 0 h 5568296"/>
                <a:gd name="connsiteX3" fmla="*/ 2752311 w 2752311"/>
                <a:gd name="connsiteY3" fmla="*/ 275231 h 5568296"/>
                <a:gd name="connsiteX4" fmla="*/ 2752311 w 2752311"/>
                <a:gd name="connsiteY4" fmla="*/ 5293065 h 5568296"/>
                <a:gd name="connsiteX5" fmla="*/ 2477080 w 2752311"/>
                <a:gd name="connsiteY5" fmla="*/ 5568296 h 5568296"/>
                <a:gd name="connsiteX6" fmla="*/ 275231 w 2752311"/>
                <a:gd name="connsiteY6" fmla="*/ 5568296 h 5568296"/>
                <a:gd name="connsiteX7" fmla="*/ 0 w 2752311"/>
                <a:gd name="connsiteY7" fmla="*/ 5293065 h 5568296"/>
                <a:gd name="connsiteX8" fmla="*/ 0 w 2752311"/>
                <a:gd name="connsiteY8" fmla="*/ 275231 h 55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2311" h="5568296">
                  <a:moveTo>
                    <a:pt x="0" y="275231"/>
                  </a:moveTo>
                  <a:cubicBezTo>
                    <a:pt x="0" y="123225"/>
                    <a:pt x="123225" y="0"/>
                    <a:pt x="275231" y="0"/>
                  </a:cubicBezTo>
                  <a:lnTo>
                    <a:pt x="2477080" y="0"/>
                  </a:lnTo>
                  <a:cubicBezTo>
                    <a:pt x="2629086" y="0"/>
                    <a:pt x="2752311" y="123225"/>
                    <a:pt x="2752311" y="275231"/>
                  </a:cubicBezTo>
                  <a:lnTo>
                    <a:pt x="2752311" y="5293065"/>
                  </a:lnTo>
                  <a:cubicBezTo>
                    <a:pt x="2752311" y="5445071"/>
                    <a:pt x="2629086" y="5568296"/>
                    <a:pt x="2477080" y="5568296"/>
                  </a:cubicBezTo>
                  <a:lnTo>
                    <a:pt x="275231" y="5568296"/>
                  </a:lnTo>
                  <a:cubicBezTo>
                    <a:pt x="123225" y="5568296"/>
                    <a:pt x="0" y="5445071"/>
                    <a:pt x="0" y="5293065"/>
                  </a:cubicBezTo>
                  <a:lnTo>
                    <a:pt x="0" y="275231"/>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4034968" numCol="1" spcCol="1270" anchor="ctr" anchorCtr="0">
              <a:noAutofit/>
            </a:bodyPr>
            <a:lstStyle/>
            <a:p>
              <a:pPr marL="0" lvl="0" indent="0" algn="ctr" defTabSz="1600200">
                <a:lnSpc>
                  <a:spcPct val="90000"/>
                </a:lnSpc>
                <a:spcBef>
                  <a:spcPct val="0"/>
                </a:spcBef>
                <a:spcAft>
                  <a:spcPct val="35000"/>
                </a:spcAft>
                <a:buNone/>
              </a:pPr>
              <a:r>
                <a:rPr lang="en-GB" sz="3600" kern="1200" dirty="0">
                  <a:effectLst/>
                </a:rPr>
                <a:t>Social </a:t>
              </a:r>
              <a:r>
                <a:rPr lang="en-GB" sz="3600" dirty="0"/>
                <a:t>F</a:t>
              </a:r>
              <a:r>
                <a:rPr lang="en-GB" sz="3600" kern="1200" dirty="0">
                  <a:effectLst/>
                </a:rPr>
                <a:t>actors</a:t>
              </a:r>
            </a:p>
            <a:p>
              <a:pPr marL="0" lvl="0" indent="0" algn="ctr" defTabSz="1600200">
                <a:lnSpc>
                  <a:spcPct val="90000"/>
                </a:lnSpc>
                <a:spcBef>
                  <a:spcPct val="0"/>
                </a:spcBef>
                <a:spcAft>
                  <a:spcPct val="35000"/>
                </a:spcAft>
                <a:buNone/>
              </a:pPr>
              <a:endParaRPr lang="en-GB" sz="3600" kern="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Freeform: Shape 16">
              <a:extLst>
                <a:ext uri="{FF2B5EF4-FFF2-40B4-BE49-F238E27FC236}">
                  <a16:creationId xmlns:a16="http://schemas.microsoft.com/office/drawing/2014/main" id="{9AE5FFF4-157B-44AC-9279-FB9C58C63873}"/>
                </a:ext>
              </a:extLst>
            </p:cNvPr>
            <p:cNvSpPr/>
            <p:nvPr/>
          </p:nvSpPr>
          <p:spPr>
            <a:xfrm>
              <a:off x="9088136" y="2295168"/>
              <a:ext cx="2849400" cy="1563188"/>
            </a:xfrm>
            <a:custGeom>
              <a:avLst/>
              <a:gdLst>
                <a:gd name="connsiteX0" fmla="*/ 0 w 2629888"/>
                <a:gd name="connsiteY0" fmla="*/ 115805 h 1158047"/>
                <a:gd name="connsiteX1" fmla="*/ 115805 w 2629888"/>
                <a:gd name="connsiteY1" fmla="*/ 0 h 1158047"/>
                <a:gd name="connsiteX2" fmla="*/ 2514083 w 2629888"/>
                <a:gd name="connsiteY2" fmla="*/ 0 h 1158047"/>
                <a:gd name="connsiteX3" fmla="*/ 2629888 w 2629888"/>
                <a:gd name="connsiteY3" fmla="*/ 115805 h 1158047"/>
                <a:gd name="connsiteX4" fmla="*/ 2629888 w 2629888"/>
                <a:gd name="connsiteY4" fmla="*/ 1042242 h 1158047"/>
                <a:gd name="connsiteX5" fmla="*/ 2514083 w 2629888"/>
                <a:gd name="connsiteY5" fmla="*/ 1158047 h 1158047"/>
                <a:gd name="connsiteX6" fmla="*/ 115805 w 2629888"/>
                <a:gd name="connsiteY6" fmla="*/ 1158047 h 1158047"/>
                <a:gd name="connsiteX7" fmla="*/ 0 w 2629888"/>
                <a:gd name="connsiteY7" fmla="*/ 1042242 h 1158047"/>
                <a:gd name="connsiteX8" fmla="*/ 0 w 2629888"/>
                <a:gd name="connsiteY8" fmla="*/ 115805 h 115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9888" h="1158047">
                  <a:moveTo>
                    <a:pt x="0" y="115805"/>
                  </a:moveTo>
                  <a:cubicBezTo>
                    <a:pt x="0" y="51848"/>
                    <a:pt x="51848" y="0"/>
                    <a:pt x="115805" y="0"/>
                  </a:cubicBezTo>
                  <a:lnTo>
                    <a:pt x="2514083" y="0"/>
                  </a:lnTo>
                  <a:cubicBezTo>
                    <a:pt x="2578040" y="0"/>
                    <a:pt x="2629888" y="51848"/>
                    <a:pt x="2629888" y="115805"/>
                  </a:cubicBezTo>
                  <a:lnTo>
                    <a:pt x="2629888" y="1042242"/>
                  </a:lnTo>
                  <a:cubicBezTo>
                    <a:pt x="2629888" y="1106199"/>
                    <a:pt x="2578040" y="1158047"/>
                    <a:pt x="2514083" y="1158047"/>
                  </a:cubicBezTo>
                  <a:lnTo>
                    <a:pt x="115805" y="1158047"/>
                  </a:lnTo>
                  <a:cubicBezTo>
                    <a:pt x="51848" y="1158047"/>
                    <a:pt x="0" y="1106199"/>
                    <a:pt x="0" y="1042242"/>
                  </a:cubicBezTo>
                  <a:lnTo>
                    <a:pt x="0" y="115805"/>
                  </a:lnTo>
                  <a:close/>
                </a:path>
              </a:pathLst>
            </a:custGeom>
          </p:spPr>
          <p:style>
            <a:lnRef idx="2">
              <a:schemeClr val="lt1">
                <a:hueOff val="0"/>
                <a:satOff val="0"/>
                <a:lumOff val="0"/>
                <a:alphaOff val="0"/>
              </a:schemeClr>
            </a:lnRef>
            <a:fillRef idx="1">
              <a:schemeClr val="accent2">
                <a:alpha val="90000"/>
                <a:hueOff val="0"/>
                <a:satOff val="0"/>
                <a:lumOff val="0"/>
                <a:alphaOff val="-34286"/>
              </a:schemeClr>
            </a:fillRef>
            <a:effectRef idx="0">
              <a:schemeClr val="accent2">
                <a:alpha val="90000"/>
                <a:hueOff val="0"/>
                <a:satOff val="0"/>
                <a:lumOff val="0"/>
                <a:alphaOff val="-34286"/>
              </a:schemeClr>
            </a:effectRef>
            <a:fontRef idx="minor">
              <a:schemeClr val="lt1"/>
            </a:fontRef>
          </p:style>
          <p:txBody>
            <a:bodyPr spcFirstLastPara="0" vert="horz" wrap="square" lIns="105038" tIns="87258" rIns="105038" bIns="87258" numCol="1" spcCol="1270" anchor="ctr" anchorCtr="0">
              <a:noAutofit/>
            </a:bodyPr>
            <a:lstStyle/>
            <a:p>
              <a:pPr marL="0" lvl="0" indent="0" defTabSz="1244600">
                <a:lnSpc>
                  <a:spcPct val="90000"/>
                </a:lnSpc>
                <a:spcBef>
                  <a:spcPct val="0"/>
                </a:spcBef>
                <a:spcAft>
                  <a:spcPct val="35000"/>
                </a:spcAft>
                <a:buNone/>
              </a:pPr>
              <a:r>
                <a:rPr lang="en-GB" sz="2800" kern="1200" dirty="0"/>
                <a:t>Family responsibility Social expectations</a:t>
              </a:r>
            </a:p>
          </p:txBody>
        </p:sp>
        <p:sp>
          <p:nvSpPr>
            <p:cNvPr id="18" name="Freeform: Shape 17">
              <a:extLst>
                <a:ext uri="{FF2B5EF4-FFF2-40B4-BE49-F238E27FC236}">
                  <a16:creationId xmlns:a16="http://schemas.microsoft.com/office/drawing/2014/main" id="{CE0DDC90-4CF8-4816-8AF6-660203BC3EFD}"/>
                </a:ext>
              </a:extLst>
            </p:cNvPr>
            <p:cNvSpPr/>
            <p:nvPr/>
          </p:nvSpPr>
          <p:spPr>
            <a:xfrm>
              <a:off x="9088136" y="3959819"/>
              <a:ext cx="2849399" cy="2682685"/>
            </a:xfrm>
            <a:custGeom>
              <a:avLst/>
              <a:gdLst>
                <a:gd name="connsiteX0" fmla="*/ 0 w 2533645"/>
                <a:gd name="connsiteY0" fmla="*/ 240361 h 2403610"/>
                <a:gd name="connsiteX1" fmla="*/ 240361 w 2533645"/>
                <a:gd name="connsiteY1" fmla="*/ 0 h 2403610"/>
                <a:gd name="connsiteX2" fmla="*/ 2293284 w 2533645"/>
                <a:gd name="connsiteY2" fmla="*/ 0 h 2403610"/>
                <a:gd name="connsiteX3" fmla="*/ 2533645 w 2533645"/>
                <a:gd name="connsiteY3" fmla="*/ 240361 h 2403610"/>
                <a:gd name="connsiteX4" fmla="*/ 2533645 w 2533645"/>
                <a:gd name="connsiteY4" fmla="*/ 2163249 h 2403610"/>
                <a:gd name="connsiteX5" fmla="*/ 2293284 w 2533645"/>
                <a:gd name="connsiteY5" fmla="*/ 2403610 h 2403610"/>
                <a:gd name="connsiteX6" fmla="*/ 240361 w 2533645"/>
                <a:gd name="connsiteY6" fmla="*/ 2403610 h 2403610"/>
                <a:gd name="connsiteX7" fmla="*/ 0 w 2533645"/>
                <a:gd name="connsiteY7" fmla="*/ 2163249 h 2403610"/>
                <a:gd name="connsiteX8" fmla="*/ 0 w 2533645"/>
                <a:gd name="connsiteY8" fmla="*/ 240361 h 24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645" h="2403610">
                  <a:moveTo>
                    <a:pt x="0" y="240361"/>
                  </a:moveTo>
                  <a:cubicBezTo>
                    <a:pt x="0" y="107613"/>
                    <a:pt x="107613" y="0"/>
                    <a:pt x="240361" y="0"/>
                  </a:cubicBezTo>
                  <a:lnTo>
                    <a:pt x="2293284" y="0"/>
                  </a:lnTo>
                  <a:cubicBezTo>
                    <a:pt x="2426032" y="0"/>
                    <a:pt x="2533645" y="107613"/>
                    <a:pt x="2533645" y="240361"/>
                  </a:cubicBezTo>
                  <a:lnTo>
                    <a:pt x="2533645" y="2163249"/>
                  </a:lnTo>
                  <a:cubicBezTo>
                    <a:pt x="2533645" y="2295997"/>
                    <a:pt x="2426032" y="2403610"/>
                    <a:pt x="2293284" y="2403610"/>
                  </a:cubicBezTo>
                  <a:lnTo>
                    <a:pt x="240361" y="2403610"/>
                  </a:lnTo>
                  <a:cubicBezTo>
                    <a:pt x="107613" y="2403610"/>
                    <a:pt x="0" y="2295997"/>
                    <a:pt x="0" y="2163249"/>
                  </a:cubicBezTo>
                  <a:lnTo>
                    <a:pt x="0" y="240361"/>
                  </a:lnTo>
                  <a:close/>
                </a:path>
              </a:pathLst>
            </a:custGeom>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118659" tIns="106594" rIns="118659" bIns="106594" numCol="1" spcCol="1270" anchor="ctr" anchorCtr="0">
              <a:noAutofit/>
            </a:bodyPr>
            <a:lstStyle/>
            <a:p>
              <a:pPr marL="0" lvl="0" indent="0" algn="ctr" defTabSz="844550">
                <a:lnSpc>
                  <a:spcPct val="90000"/>
                </a:lnSpc>
                <a:spcBef>
                  <a:spcPct val="0"/>
                </a:spcBef>
                <a:spcAft>
                  <a:spcPct val="35000"/>
                </a:spcAft>
                <a:buNone/>
              </a:pPr>
              <a:r>
                <a:rPr lang="en-GB" sz="2400" i="1" kern="1200" dirty="0">
                  <a:latin typeface="Calibri" panose="020F0502020204030204" pitchFamily="34" charset="0"/>
                  <a:ea typeface="Calibri" panose="020F0502020204030204" pitchFamily="34" charset="0"/>
                  <a:cs typeface="Times New Roman" panose="02020603050405020304" pitchFamily="18" charset="0"/>
                </a:rPr>
                <a:t>They said I shouldn’t walk alone and I said well why ever not? I’ve always walked on my own. I mean who is going to hang around the moors waiting for me?</a:t>
              </a:r>
              <a:endParaRPr lang="en-GB" sz="2400" kern="1200" dirty="0"/>
            </a:p>
          </p:txBody>
        </p:sp>
      </p:grpSp>
    </p:spTree>
    <p:extLst>
      <p:ext uri="{BB962C8B-B14F-4D97-AF65-F5344CB8AC3E}">
        <p14:creationId xmlns:p14="http://schemas.microsoft.com/office/powerpoint/2010/main" val="40819484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1688</Words>
  <Application>Microsoft Office PowerPoint</Application>
  <PresentationFormat>Widescreen</PresentationFormat>
  <Paragraphs>145</Paragraphs>
  <Slides>14</Slides>
  <Notes>12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1_Office Theme</vt:lpstr>
      <vt:lpstr>Liz Henry University of Sunderland</vt:lpstr>
      <vt:lpstr>PowerPoint Presentation</vt:lpstr>
      <vt:lpstr>PowerPoint Presentation</vt:lpstr>
      <vt:lpstr>COM-B model of behaviour</vt:lpstr>
      <vt:lpstr>PowerPoint Presentation</vt:lpstr>
      <vt:lpstr>Procedure </vt:lpstr>
      <vt:lpstr>PowerPoint Presentation</vt:lpstr>
      <vt:lpstr>Potential facilitators</vt:lpstr>
      <vt:lpstr>Potential barriers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Liz Henry University of Sunderland</dc:title>
  <dc:creator>Elizabeth Henry</dc:creator>
  <cp:lastModifiedBy>Elizabeth Henry</cp:lastModifiedBy>
  <cp:revision>79</cp:revision>
  <dcterms:created xsi:type="dcterms:W3CDTF">2018-01-18T13:27:38Z</dcterms:created>
  <dcterms:modified xsi:type="dcterms:W3CDTF">2018-01-23T11:20:12Z</dcterms:modified>
</cp:coreProperties>
</file>